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7772400" cy="10058400"/>
  <p:notesSz cx="6858000" cy="9144000"/>
  <p:embeddedFontLst>
    <p:embeddedFont>
      <p:font typeface="Architects Daughter"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958" y="9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652729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289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738d65a439_0_25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738d65a439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21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738d65a439_0_2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738d65a439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62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738d65a439_0_27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738d65a439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281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738d65a439_0_34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738d65a439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243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738d65a439_0_35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738d65a439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0234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738d65a439_0_41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738d65a439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99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738d65a439_0_42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738d65a439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333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738d65a439_0_48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738d65a439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432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738d65a439_0_49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738d65a439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655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738d65a439_0_56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738d65a439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0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dcba218c2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dcba218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814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738d65a439_0_57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738d65a439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9809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738d65a439_0_63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738d65a439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378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738d65a439_0_64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738d65a439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097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738d65a439_0_70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738d65a439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5303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738d65a439_0_7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738d65a439_0_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7094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738d65a439_0_78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738d65a439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414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738d65a439_0_80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3738d65a439_0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0227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738d65a439_0_85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738d65a439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319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738d65a439_0_8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738d65a439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046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738d65a439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3738d65a439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2991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dcba218c2_0_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cba218c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742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738d65a439_0_94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738d65a439_0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2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738d65a439_0_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738d65a43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635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38d65a439_0_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738d65a43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089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738d65a439_0_8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738d65a43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027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738d65a439_0_9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738d65a43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15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738d65a439_0_16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738d65a439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301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738d65a439_0_18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738d65a439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63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600" cy="7226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p:nvPr/>
        </p:nvSpPr>
        <p:spPr>
          <a:xfrm>
            <a:off x="371475" y="1232025"/>
            <a:ext cx="6353100" cy="2778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peculiar:</a:t>
            </a:r>
            <a:endParaRPr/>
          </a:p>
          <a:p>
            <a:pPr marL="0" lvl="0" indent="0" algn="l" rtl="0">
              <a:spcBef>
                <a:spcPts val="0"/>
              </a:spcBef>
              <a:spcAft>
                <a:spcPts val="0"/>
              </a:spcAft>
              <a:buNone/>
            </a:pPr>
            <a:endParaRPr/>
          </a:p>
          <a:p>
            <a:pPr marL="0" lvl="0" indent="0" algn="l" rtl="0">
              <a:spcBef>
                <a:spcPts val="0"/>
              </a:spcBef>
              <a:spcAft>
                <a:spcPts val="0"/>
              </a:spcAft>
              <a:buNone/>
            </a:pPr>
            <a:r>
              <a:rPr lang="en"/>
              <a:t>dilemma:</a:t>
            </a:r>
            <a:endParaRPr/>
          </a:p>
          <a:p>
            <a:pPr marL="0" lvl="0" indent="0" algn="l" rtl="0">
              <a:spcBef>
                <a:spcPts val="0"/>
              </a:spcBef>
              <a:spcAft>
                <a:spcPts val="0"/>
              </a:spcAft>
              <a:buNone/>
            </a:pPr>
            <a:endParaRPr/>
          </a:p>
          <a:p>
            <a:pPr marL="0" lvl="0" indent="0" algn="l" rtl="0">
              <a:spcBef>
                <a:spcPts val="0"/>
              </a:spcBef>
              <a:spcAft>
                <a:spcPts val="0"/>
              </a:spcAft>
              <a:buNone/>
            </a:pPr>
            <a:r>
              <a:rPr lang="en"/>
              <a:t>ancient:</a:t>
            </a:r>
            <a:endParaRPr/>
          </a:p>
          <a:p>
            <a:pPr marL="0" lvl="0" indent="0" algn="l" rtl="0">
              <a:spcBef>
                <a:spcPts val="0"/>
              </a:spcBef>
              <a:spcAft>
                <a:spcPts val="0"/>
              </a:spcAft>
              <a:buNone/>
            </a:pPr>
            <a:endParaRPr/>
          </a:p>
          <a:p>
            <a:pPr marL="0" lvl="0" indent="0" algn="l" rtl="0">
              <a:spcBef>
                <a:spcPts val="0"/>
              </a:spcBef>
              <a:spcAft>
                <a:spcPts val="0"/>
              </a:spcAft>
              <a:buNone/>
            </a:pPr>
            <a:r>
              <a:rPr lang="en"/>
              <a:t>petrified:</a:t>
            </a:r>
            <a:endParaRPr/>
          </a:p>
          <a:p>
            <a:pPr marL="0" lvl="0" indent="0" algn="l" rtl="0">
              <a:spcBef>
                <a:spcPts val="0"/>
              </a:spcBef>
              <a:spcAft>
                <a:spcPts val="0"/>
              </a:spcAft>
              <a:buNone/>
            </a:pPr>
            <a:endParaRPr/>
          </a:p>
        </p:txBody>
      </p:sp>
      <p:sp>
        <p:nvSpPr>
          <p:cNvPr id="55" name="Google Shape;55;p13"/>
          <p:cNvSpPr/>
          <p:nvPr/>
        </p:nvSpPr>
        <p:spPr>
          <a:xfrm>
            <a:off x="285750" y="4943325"/>
            <a:ext cx="6429300" cy="120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DIRECTIONS:</a:t>
            </a:r>
            <a:r>
              <a:rPr lang="en"/>
              <a:t> </a:t>
            </a:r>
            <a:r>
              <a:rPr lang="en" sz="1200"/>
              <a:t>In chapter 1 of </a:t>
            </a:r>
            <a:r>
              <a:rPr lang="en" sz="1200" u="sng"/>
              <a:t>Aidan of Oren</a:t>
            </a:r>
            <a:r>
              <a:rPr lang="en" sz="1200"/>
              <a:t>, Alan St. Jean writes about Aidan’s dream. How was this dream different from Aidan’s usual dreams?  Use examples from the text to support your answer. </a:t>
            </a:r>
            <a:endParaRPr sz="1200"/>
          </a:p>
          <a:p>
            <a:pPr marL="0" lvl="0" indent="0" algn="l" rtl="0">
              <a:spcBef>
                <a:spcPts val="0"/>
              </a:spcBef>
              <a:spcAft>
                <a:spcPts val="0"/>
              </a:spcAft>
              <a:buNone/>
            </a:pPr>
            <a:endParaRPr sz="1200"/>
          </a:p>
        </p:txBody>
      </p:sp>
      <p:sp>
        <p:nvSpPr>
          <p:cNvPr id="56" name="Google Shape;56;p13"/>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 Chapters 1-2</a:t>
            </a:r>
            <a:endParaRPr sz="1900"/>
          </a:p>
        </p:txBody>
      </p:sp>
      <p:sp>
        <p:nvSpPr>
          <p:cNvPr id="57" name="Google Shape;57;p13"/>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pic>
        <p:nvPicPr>
          <p:cNvPr id="58" name="Google Shape;58;p13"/>
          <p:cNvPicPr preferRelativeResize="0"/>
          <p:nvPr/>
        </p:nvPicPr>
        <p:blipFill rotWithShape="1">
          <a:blip r:embed="rId4">
            <a:alphaModFix/>
          </a:blip>
          <a:srcRect l="12519" t="1453" r="1849" b="51204"/>
          <a:stretch/>
        </p:blipFill>
        <p:spPr>
          <a:xfrm>
            <a:off x="430475" y="5972175"/>
            <a:ext cx="6198926" cy="3495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22"/>
          <p:cNvSpPr/>
          <p:nvPr/>
        </p:nvSpPr>
        <p:spPr>
          <a:xfrm>
            <a:off x="285750" y="4943325"/>
            <a:ext cx="6429300" cy="120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DIRECTIONS:</a:t>
            </a:r>
            <a:r>
              <a:rPr lang="en"/>
              <a:t> </a:t>
            </a:r>
            <a:r>
              <a:rPr lang="en" sz="1200"/>
              <a:t>In chapter 1 of </a:t>
            </a:r>
            <a:r>
              <a:rPr lang="en" sz="1200" u="sng"/>
              <a:t>Aidan of Oren</a:t>
            </a:r>
            <a:r>
              <a:rPr lang="en" sz="1200"/>
              <a:t>, Alan St. Jean writes about Aidan’s dream. How was this dream different from Aidan’s usual dreams?  Use examples from the text to support your answer. </a:t>
            </a:r>
            <a:endParaRPr sz="1200"/>
          </a:p>
          <a:p>
            <a:pPr marL="0" lvl="0" indent="0" algn="l" rtl="0">
              <a:spcBef>
                <a:spcPts val="0"/>
              </a:spcBef>
              <a:spcAft>
                <a:spcPts val="0"/>
              </a:spcAft>
              <a:buNone/>
            </a:pPr>
            <a:endParaRPr sz="1200"/>
          </a:p>
        </p:txBody>
      </p:sp>
      <p:sp>
        <p:nvSpPr>
          <p:cNvPr id="198" name="Google Shape;198;p22"/>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5 Chapters 11-12</a:t>
            </a:r>
            <a:endParaRPr sz="1900"/>
          </a:p>
        </p:txBody>
      </p:sp>
      <p:sp>
        <p:nvSpPr>
          <p:cNvPr id="199" name="Google Shape;199;p22"/>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pic>
        <p:nvPicPr>
          <p:cNvPr id="200" name="Google Shape;200;p22"/>
          <p:cNvPicPr preferRelativeResize="0"/>
          <p:nvPr/>
        </p:nvPicPr>
        <p:blipFill>
          <a:blip r:embed="rId4">
            <a:alphaModFix/>
          </a:blip>
          <a:stretch>
            <a:fillRect/>
          </a:stretch>
        </p:blipFill>
        <p:spPr>
          <a:xfrm rot="-5400000">
            <a:off x="585662" y="1811375"/>
            <a:ext cx="6601076" cy="7473800"/>
          </a:xfrm>
          <a:prstGeom prst="rect">
            <a:avLst/>
          </a:prstGeom>
          <a:solidFill>
            <a:schemeClr val="lt1"/>
          </a:solidFill>
          <a:ln w="9525" cap="flat" cmpd="sng">
            <a:solidFill>
              <a:schemeClr val="lt1"/>
            </a:solidFill>
            <a:prstDash val="solid"/>
            <a:round/>
            <a:headEnd type="none" w="sm" len="sm"/>
            <a:tailEnd type="none" w="sm" len="sm"/>
          </a:ln>
        </p:spPr>
      </p:pic>
      <p:sp>
        <p:nvSpPr>
          <p:cNvPr id="201" name="Google Shape;201;p22"/>
          <p:cNvSpPr/>
          <p:nvPr/>
        </p:nvSpPr>
        <p:spPr>
          <a:xfrm>
            <a:off x="366150" y="914400"/>
            <a:ext cx="6784500" cy="121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Directions: Study the Map.  </a:t>
            </a:r>
            <a:endParaRPr dirty="0"/>
          </a:p>
          <a:p>
            <a:pPr marL="0" lvl="0" indent="0" algn="ctr" rtl="0">
              <a:spcBef>
                <a:spcPts val="0"/>
              </a:spcBef>
              <a:spcAft>
                <a:spcPts val="0"/>
              </a:spcAft>
              <a:buNone/>
            </a:pPr>
            <a:r>
              <a:rPr lang="en" dirty="0"/>
              <a:t>Color the water blue (seas, lochs, and rivers), the living forests green, and the Valley of the Elves purple. Feel free to add other details as well.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sp>
        <p:nvSpPr>
          <p:cNvPr id="206" name="Google Shape;206;p23"/>
          <p:cNvSpPr/>
          <p:nvPr/>
        </p:nvSpPr>
        <p:spPr>
          <a:xfrm>
            <a:off x="371475" y="1232025"/>
            <a:ext cx="6353100" cy="44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guardian		potential				</a:t>
            </a:r>
            <a:endParaRPr/>
          </a:p>
        </p:txBody>
      </p:sp>
      <p:sp>
        <p:nvSpPr>
          <p:cNvPr id="207" name="Google Shape;207;p23"/>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5 Chapters 11-12</a:t>
            </a:r>
            <a:endParaRPr sz="1900"/>
          </a:p>
        </p:txBody>
      </p:sp>
      <p:sp>
        <p:nvSpPr>
          <p:cNvPr id="208" name="Google Shape;208;p23"/>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209" name="Google Shape;209;p23"/>
          <p:cNvSpPr/>
          <p:nvPr/>
        </p:nvSpPr>
        <p:spPr>
          <a:xfrm>
            <a:off x="1730600" y="952500"/>
            <a:ext cx="46821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Choose two vocab words to complete the vocab boxes.</a:t>
            </a:r>
            <a:endParaRPr/>
          </a:p>
        </p:txBody>
      </p:sp>
      <p:sp>
        <p:nvSpPr>
          <p:cNvPr id="210" name="Google Shape;210;p23"/>
          <p:cNvSpPr/>
          <p:nvPr/>
        </p:nvSpPr>
        <p:spPr>
          <a:xfrm>
            <a:off x="469550" y="4453950"/>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1" name="Google Shape;211;p23"/>
          <p:cNvPicPr preferRelativeResize="0"/>
          <p:nvPr/>
        </p:nvPicPr>
        <p:blipFill rotWithShape="1">
          <a:blip r:embed="rId4">
            <a:alphaModFix/>
          </a:blip>
          <a:srcRect t="3072"/>
          <a:stretch/>
        </p:blipFill>
        <p:spPr>
          <a:xfrm>
            <a:off x="469547" y="5741353"/>
            <a:ext cx="5333274" cy="3770709"/>
          </a:xfrm>
          <a:prstGeom prst="rect">
            <a:avLst/>
          </a:prstGeom>
          <a:noFill/>
          <a:ln>
            <a:noFill/>
          </a:ln>
        </p:spPr>
      </p:pic>
      <p:sp>
        <p:nvSpPr>
          <p:cNvPr id="212" name="Google Shape;212;p23"/>
          <p:cNvSpPr/>
          <p:nvPr/>
        </p:nvSpPr>
        <p:spPr>
          <a:xfrm>
            <a:off x="469550" y="1773575"/>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3" name="Google Shape;213;p23"/>
          <p:cNvPicPr preferRelativeResize="0"/>
          <p:nvPr/>
        </p:nvPicPr>
        <p:blipFill rotWithShape="1">
          <a:blip r:embed="rId4">
            <a:alphaModFix/>
          </a:blip>
          <a:srcRect t="3072"/>
          <a:stretch/>
        </p:blipFill>
        <p:spPr>
          <a:xfrm>
            <a:off x="1883697" y="1784162"/>
            <a:ext cx="5333274" cy="3770709"/>
          </a:xfrm>
          <a:prstGeom prst="rect">
            <a:avLst/>
          </a:prstGeom>
          <a:noFill/>
          <a:ln>
            <a:noFill/>
          </a:ln>
        </p:spPr>
      </p:pic>
      <p:sp>
        <p:nvSpPr>
          <p:cNvPr id="214" name="Google Shape;214;p23"/>
          <p:cNvSpPr/>
          <p:nvPr/>
        </p:nvSpPr>
        <p:spPr>
          <a:xfrm>
            <a:off x="3650938" y="3550134"/>
            <a:ext cx="1798800" cy="314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guar*di*an</a:t>
            </a:r>
            <a:endParaRPr sz="2200"/>
          </a:p>
        </p:txBody>
      </p:sp>
      <p:sp>
        <p:nvSpPr>
          <p:cNvPr id="215" name="Google Shape;215;p23"/>
          <p:cNvSpPr/>
          <p:nvPr/>
        </p:nvSpPr>
        <p:spPr>
          <a:xfrm>
            <a:off x="2236775" y="7376271"/>
            <a:ext cx="1798800" cy="314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po*ten*tial</a:t>
            </a:r>
            <a:endParaRPr sz="2200"/>
          </a:p>
        </p:txBody>
      </p:sp>
      <p:cxnSp>
        <p:nvCxnSpPr>
          <p:cNvPr id="12" name="Straight Connector 11"/>
          <p:cNvCxnSpPr/>
          <p:nvPr/>
        </p:nvCxnSpPr>
        <p:spPr>
          <a:xfrm>
            <a:off x="2078950" y="1773575"/>
            <a:ext cx="498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0988" y="5736928"/>
            <a:ext cx="498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p24"/>
          <p:cNvSpPr/>
          <p:nvPr/>
        </p:nvSpPr>
        <p:spPr>
          <a:xfrm>
            <a:off x="1323975" y="1952625"/>
            <a:ext cx="5629200" cy="67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1409700" y="1524000"/>
            <a:ext cx="37530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Draw a picture of what you think a</a:t>
            </a:r>
            <a:endParaRPr/>
          </a:p>
          <a:p>
            <a:pPr marL="0" lvl="0" indent="0" algn="l" rtl="0">
              <a:spcBef>
                <a:spcPts val="0"/>
              </a:spcBef>
              <a:spcAft>
                <a:spcPts val="0"/>
              </a:spcAft>
              <a:buNone/>
            </a:pPr>
            <a:r>
              <a:rPr lang="en"/>
              <a:t> guardian looks like. </a:t>
            </a:r>
            <a:endParaRPr/>
          </a:p>
        </p:txBody>
      </p:sp>
      <p:sp>
        <p:nvSpPr>
          <p:cNvPr id="222" name="Google Shape;222;p24"/>
          <p:cNvSpPr/>
          <p:nvPr/>
        </p:nvSpPr>
        <p:spPr>
          <a:xfrm>
            <a:off x="2219325" y="1171575"/>
            <a:ext cx="1666800" cy="24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Aidan of Oren.</a:t>
            </a:r>
            <a:endParaRPr/>
          </a:p>
        </p:txBody>
      </p:sp>
      <p:sp>
        <p:nvSpPr>
          <p:cNvPr id="223" name="Google Shape;223;p24"/>
          <p:cNvSpPr/>
          <p:nvPr/>
        </p:nvSpPr>
        <p:spPr>
          <a:xfrm>
            <a:off x="10305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5 </a:t>
            </a:r>
            <a:endParaRPr sz="1900"/>
          </a:p>
        </p:txBody>
      </p:sp>
      <p:sp>
        <p:nvSpPr>
          <p:cNvPr id="224" name="Google Shape;224;p24"/>
          <p:cNvSpPr/>
          <p:nvPr/>
        </p:nvSpPr>
        <p:spPr>
          <a:xfrm>
            <a:off x="285750" y="9512050"/>
            <a:ext cx="71733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Page 3</a:t>
            </a:r>
            <a:endParaRPr/>
          </a:p>
        </p:txBody>
      </p:sp>
      <p:sp>
        <p:nvSpPr>
          <p:cNvPr id="225" name="Google Shape;225;p24"/>
          <p:cNvSpPr/>
          <p:nvPr/>
        </p:nvSpPr>
        <p:spPr>
          <a:xfrm>
            <a:off x="1323975" y="2776500"/>
            <a:ext cx="56292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Describe Aidan’s parents.</a:t>
            </a:r>
            <a:endParaRPr dirty="0"/>
          </a:p>
        </p:txBody>
      </p:sp>
      <p:sp>
        <p:nvSpPr>
          <p:cNvPr id="226" name="Google Shape;226;p24"/>
          <p:cNvSpPr/>
          <p:nvPr/>
        </p:nvSpPr>
        <p:spPr>
          <a:xfrm>
            <a:off x="1323975" y="4031975"/>
            <a:ext cx="56292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Why does Grandmama tell Aiden he is special?</a:t>
            </a:r>
            <a:endParaRPr dirty="0"/>
          </a:p>
        </p:txBody>
      </p:sp>
      <p:sp>
        <p:nvSpPr>
          <p:cNvPr id="227" name="Google Shape;227;p24"/>
          <p:cNvSpPr/>
          <p:nvPr/>
        </p:nvSpPr>
        <p:spPr>
          <a:xfrm>
            <a:off x="1323975" y="5129624"/>
            <a:ext cx="5629200" cy="69847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When can Aidan find the elves?</a:t>
            </a:r>
            <a:endParaRPr dirty="0"/>
          </a:p>
        </p:txBody>
      </p:sp>
      <p:pic>
        <p:nvPicPr>
          <p:cNvPr id="228" name="Google Shape;228;p24"/>
          <p:cNvPicPr preferRelativeResize="0"/>
          <p:nvPr/>
        </p:nvPicPr>
        <p:blipFill rotWithShape="1">
          <a:blip r:embed="rId4">
            <a:alphaModFix/>
          </a:blip>
          <a:srcRect l="13134"/>
          <a:stretch/>
        </p:blipFill>
        <p:spPr>
          <a:xfrm>
            <a:off x="1323975" y="3181225"/>
            <a:ext cx="6267449" cy="881250"/>
          </a:xfrm>
          <a:prstGeom prst="rect">
            <a:avLst/>
          </a:prstGeom>
          <a:noFill/>
          <a:ln>
            <a:noFill/>
          </a:ln>
        </p:spPr>
      </p:pic>
      <p:pic>
        <p:nvPicPr>
          <p:cNvPr id="229" name="Google Shape;229;p24"/>
          <p:cNvPicPr preferRelativeResize="0"/>
          <p:nvPr/>
        </p:nvPicPr>
        <p:blipFill rotWithShape="1">
          <a:blip r:embed="rId4">
            <a:alphaModFix/>
          </a:blip>
          <a:srcRect l="13134"/>
          <a:stretch/>
        </p:blipFill>
        <p:spPr>
          <a:xfrm>
            <a:off x="1409700" y="4468638"/>
            <a:ext cx="6267449" cy="881250"/>
          </a:xfrm>
          <a:prstGeom prst="rect">
            <a:avLst/>
          </a:prstGeom>
          <a:noFill/>
          <a:ln>
            <a:noFill/>
          </a:ln>
        </p:spPr>
      </p:pic>
      <p:pic>
        <p:nvPicPr>
          <p:cNvPr id="230" name="Google Shape;230;p24"/>
          <p:cNvPicPr preferRelativeResize="0"/>
          <p:nvPr/>
        </p:nvPicPr>
        <p:blipFill rotWithShape="1">
          <a:blip r:embed="rId5">
            <a:alphaModFix/>
          </a:blip>
          <a:srcRect l="18752"/>
          <a:stretch/>
        </p:blipFill>
        <p:spPr>
          <a:xfrm>
            <a:off x="1409712" y="7634063"/>
            <a:ext cx="6315074" cy="1457400"/>
          </a:xfrm>
          <a:prstGeom prst="rect">
            <a:avLst/>
          </a:prstGeom>
          <a:noFill/>
          <a:ln>
            <a:noFill/>
          </a:ln>
        </p:spPr>
      </p:pic>
      <p:sp>
        <p:nvSpPr>
          <p:cNvPr id="231" name="Google Shape;231;p24"/>
          <p:cNvSpPr/>
          <p:nvPr/>
        </p:nvSpPr>
        <p:spPr>
          <a:xfrm>
            <a:off x="4360025" y="1301300"/>
            <a:ext cx="3045300" cy="145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24"/>
          <p:cNvSpPr/>
          <p:nvPr/>
        </p:nvSpPr>
        <p:spPr>
          <a:xfrm>
            <a:off x="1323975" y="6906500"/>
            <a:ext cx="5629200" cy="749313"/>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do you think will happen next?</a:t>
            </a:r>
            <a:endParaRPr dirty="0"/>
          </a:p>
        </p:txBody>
      </p:sp>
      <p:pic>
        <p:nvPicPr>
          <p:cNvPr id="233" name="Google Shape;233;p24"/>
          <p:cNvPicPr preferRelativeResize="0"/>
          <p:nvPr/>
        </p:nvPicPr>
        <p:blipFill rotWithShape="1">
          <a:blip r:embed="rId4">
            <a:alphaModFix/>
          </a:blip>
          <a:srcRect l="13134"/>
          <a:stretch/>
        </p:blipFill>
        <p:spPr>
          <a:xfrm>
            <a:off x="1323974" y="5808062"/>
            <a:ext cx="6267449" cy="881250"/>
          </a:xfrm>
          <a:prstGeom prst="rect">
            <a:avLst/>
          </a:prstGeom>
          <a:noFill/>
          <a:ln>
            <a:noFill/>
          </a:ln>
        </p:spPr>
      </p:pic>
      <p:sp>
        <p:nvSpPr>
          <p:cNvPr id="234" name="Google Shape;234;p24"/>
          <p:cNvSpPr/>
          <p:nvPr/>
        </p:nvSpPr>
        <p:spPr>
          <a:xfrm>
            <a:off x="1030550" y="645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5 Chapters 11-12</a:t>
            </a: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25"/>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6 Chapters 13-14</a:t>
            </a:r>
            <a:endParaRPr sz="1900"/>
          </a:p>
        </p:txBody>
      </p:sp>
      <p:sp>
        <p:nvSpPr>
          <p:cNvPr id="240" name="Google Shape;240;p25"/>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sp>
        <p:nvSpPr>
          <p:cNvPr id="241" name="Google Shape;241;p25"/>
          <p:cNvSpPr/>
          <p:nvPr/>
        </p:nvSpPr>
        <p:spPr>
          <a:xfrm>
            <a:off x="366150" y="829925"/>
            <a:ext cx="6784500" cy="130227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Directions: Color the scene.</a:t>
            </a:r>
            <a:endParaRPr dirty="0"/>
          </a:p>
          <a:p>
            <a:pPr marL="0" lvl="0" indent="0" algn="ctr" rtl="0">
              <a:spcBef>
                <a:spcPts val="0"/>
              </a:spcBef>
              <a:spcAft>
                <a:spcPts val="0"/>
              </a:spcAft>
              <a:buNone/>
            </a:pPr>
            <a:r>
              <a:rPr lang="en" dirty="0"/>
              <a:t> </a:t>
            </a:r>
            <a:r>
              <a:rPr lang="en" dirty="0">
                <a:latin typeface="Architects Daughter"/>
                <a:ea typeface="Architects Daughter"/>
                <a:cs typeface="Architects Daughter"/>
                <a:sym typeface="Architects Daughter"/>
              </a:rPr>
              <a:t>“This quilt was made by your mother before you were born.  She made it for you, Aidan. The emblem in the center represents the rising sun against the horizon.”</a:t>
            </a:r>
            <a:endParaRPr dirty="0">
              <a:latin typeface="Architects Daughter"/>
              <a:ea typeface="Architects Daughter"/>
              <a:cs typeface="Architects Daughter"/>
              <a:sym typeface="Architects Daughter"/>
            </a:endParaRPr>
          </a:p>
          <a:p>
            <a:pPr marL="0" lvl="0" indent="0" algn="ctr" rtl="0">
              <a:spcBef>
                <a:spcPts val="0"/>
              </a:spcBef>
              <a:spcAft>
                <a:spcPts val="0"/>
              </a:spcAft>
              <a:buNone/>
            </a:pPr>
            <a:r>
              <a:rPr lang="en" dirty="0"/>
              <a:t> </a:t>
            </a:r>
            <a:endParaRPr dirty="0"/>
          </a:p>
        </p:txBody>
      </p:sp>
      <p:sp>
        <p:nvSpPr>
          <p:cNvPr id="242" name="Google Shape;242;p25"/>
          <p:cNvSpPr/>
          <p:nvPr/>
        </p:nvSpPr>
        <p:spPr>
          <a:xfrm>
            <a:off x="414900" y="2132200"/>
            <a:ext cx="6942600" cy="5900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3" name="Google Shape;243;p25"/>
          <p:cNvPicPr preferRelativeResize="0"/>
          <p:nvPr/>
        </p:nvPicPr>
        <p:blipFill>
          <a:blip r:embed="rId4">
            <a:alphaModFix/>
          </a:blip>
          <a:stretch>
            <a:fillRect/>
          </a:stretch>
        </p:blipFill>
        <p:spPr>
          <a:xfrm>
            <a:off x="3702353" y="1854075"/>
            <a:ext cx="3642851" cy="5336899"/>
          </a:xfrm>
          <a:prstGeom prst="rect">
            <a:avLst/>
          </a:prstGeom>
          <a:solidFill>
            <a:schemeClr val="lt1"/>
          </a:solidFill>
          <a:ln w="9525" cap="flat" cmpd="sng">
            <a:solidFill>
              <a:schemeClr val="lt1"/>
            </a:solidFill>
            <a:prstDash val="solid"/>
            <a:round/>
            <a:headEnd type="none" w="sm" len="sm"/>
            <a:tailEnd type="none" w="sm" len="sm"/>
          </a:ln>
        </p:spPr>
      </p:pic>
      <p:sp>
        <p:nvSpPr>
          <p:cNvPr id="244" name="Google Shape;244;p25"/>
          <p:cNvSpPr/>
          <p:nvPr/>
        </p:nvSpPr>
        <p:spPr>
          <a:xfrm>
            <a:off x="438150" y="3308550"/>
            <a:ext cx="3219900" cy="120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DIRECTIONS:</a:t>
            </a:r>
            <a:r>
              <a:rPr lang="en"/>
              <a:t> </a:t>
            </a:r>
            <a:r>
              <a:rPr lang="en" sz="1200"/>
              <a:t>In chapter 14, Explain why Aidan shared, “They say the mountain is sad.”</a:t>
            </a:r>
            <a:endParaRPr sz="1200"/>
          </a:p>
          <a:p>
            <a:pPr marL="0" lvl="0" indent="0" algn="l" rtl="0">
              <a:spcBef>
                <a:spcPts val="0"/>
              </a:spcBef>
              <a:spcAft>
                <a:spcPts val="0"/>
              </a:spcAft>
              <a:buNone/>
            </a:pPr>
            <a:endParaRPr sz="1200"/>
          </a:p>
        </p:txBody>
      </p:sp>
      <p:pic>
        <p:nvPicPr>
          <p:cNvPr id="245" name="Google Shape;245;p25"/>
          <p:cNvPicPr preferRelativeResize="0"/>
          <p:nvPr/>
        </p:nvPicPr>
        <p:blipFill rotWithShape="1">
          <a:blip r:embed="rId5">
            <a:alphaModFix/>
          </a:blip>
          <a:srcRect l="18752"/>
          <a:stretch/>
        </p:blipFill>
        <p:spPr>
          <a:xfrm>
            <a:off x="285756" y="4434525"/>
            <a:ext cx="3416601" cy="1457400"/>
          </a:xfrm>
          <a:prstGeom prst="rect">
            <a:avLst/>
          </a:prstGeom>
          <a:noFill/>
          <a:ln>
            <a:noFill/>
          </a:ln>
        </p:spPr>
      </p:pic>
      <p:pic>
        <p:nvPicPr>
          <p:cNvPr id="246" name="Google Shape;246;p25"/>
          <p:cNvPicPr preferRelativeResize="0"/>
          <p:nvPr/>
        </p:nvPicPr>
        <p:blipFill rotWithShape="1">
          <a:blip r:embed="rId5">
            <a:alphaModFix/>
          </a:blip>
          <a:srcRect l="18752"/>
          <a:stretch/>
        </p:blipFill>
        <p:spPr>
          <a:xfrm>
            <a:off x="285756" y="5891925"/>
            <a:ext cx="3416601" cy="1457400"/>
          </a:xfrm>
          <a:prstGeom prst="rect">
            <a:avLst/>
          </a:prstGeom>
          <a:noFill/>
          <a:ln>
            <a:noFill/>
          </a:ln>
        </p:spPr>
      </p:pic>
      <p:pic>
        <p:nvPicPr>
          <p:cNvPr id="247" name="Google Shape;247;p25"/>
          <p:cNvPicPr preferRelativeResize="0"/>
          <p:nvPr/>
        </p:nvPicPr>
        <p:blipFill rotWithShape="1">
          <a:blip r:embed="rId5">
            <a:alphaModFix/>
          </a:blip>
          <a:srcRect l="18752"/>
          <a:stretch/>
        </p:blipFill>
        <p:spPr>
          <a:xfrm>
            <a:off x="285743" y="7385700"/>
            <a:ext cx="7353901" cy="1457400"/>
          </a:xfrm>
          <a:prstGeom prst="rect">
            <a:avLst/>
          </a:prstGeom>
          <a:noFill/>
          <a:ln>
            <a:noFill/>
          </a:ln>
        </p:spPr>
      </p:pic>
      <p:sp>
        <p:nvSpPr>
          <p:cNvPr id="248" name="Google Shape;248;p25"/>
          <p:cNvSpPr/>
          <p:nvPr/>
        </p:nvSpPr>
        <p:spPr>
          <a:xfrm>
            <a:off x="443600" y="2027275"/>
            <a:ext cx="3219900" cy="120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p26"/>
          <p:cNvSpPr/>
          <p:nvPr/>
        </p:nvSpPr>
        <p:spPr>
          <a:xfrm>
            <a:off x="371475" y="1232025"/>
            <a:ext cx="4851900" cy="44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1828800" lvl="0" indent="457200" algn="l" rtl="0">
              <a:spcBef>
                <a:spcPts val="0"/>
              </a:spcBef>
              <a:spcAft>
                <a:spcPts val="0"/>
              </a:spcAft>
              <a:buNone/>
            </a:pPr>
            <a:r>
              <a:rPr lang="en"/>
              <a:t>emblem		wasteland					</a:t>
            </a:r>
            <a:endParaRPr/>
          </a:p>
        </p:txBody>
      </p:sp>
      <p:sp>
        <p:nvSpPr>
          <p:cNvPr id="254" name="Google Shape;254;p26"/>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6 Chapters 13-14</a:t>
            </a:r>
            <a:endParaRPr sz="1900"/>
          </a:p>
        </p:txBody>
      </p:sp>
      <p:sp>
        <p:nvSpPr>
          <p:cNvPr id="255" name="Google Shape;255;p26"/>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256" name="Google Shape;256;p26"/>
          <p:cNvSpPr/>
          <p:nvPr/>
        </p:nvSpPr>
        <p:spPr>
          <a:xfrm>
            <a:off x="1699875" y="917625"/>
            <a:ext cx="26019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Complete the vocab boxes.</a:t>
            </a:r>
            <a:endParaRPr/>
          </a:p>
        </p:txBody>
      </p:sp>
      <p:sp>
        <p:nvSpPr>
          <p:cNvPr id="257" name="Google Shape;257;p26"/>
          <p:cNvSpPr/>
          <p:nvPr/>
        </p:nvSpPr>
        <p:spPr>
          <a:xfrm>
            <a:off x="469550" y="4453950"/>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58" name="Google Shape;258;p26"/>
          <p:cNvPicPr preferRelativeResize="0"/>
          <p:nvPr/>
        </p:nvPicPr>
        <p:blipFill rotWithShape="1">
          <a:blip r:embed="rId4">
            <a:alphaModFix/>
          </a:blip>
          <a:srcRect t="3072"/>
          <a:stretch/>
        </p:blipFill>
        <p:spPr>
          <a:xfrm>
            <a:off x="469547" y="5741353"/>
            <a:ext cx="5333274" cy="3770709"/>
          </a:xfrm>
          <a:prstGeom prst="rect">
            <a:avLst/>
          </a:prstGeom>
          <a:noFill/>
          <a:ln>
            <a:noFill/>
          </a:ln>
        </p:spPr>
      </p:pic>
      <p:sp>
        <p:nvSpPr>
          <p:cNvPr id="259" name="Google Shape;259;p26"/>
          <p:cNvSpPr/>
          <p:nvPr/>
        </p:nvSpPr>
        <p:spPr>
          <a:xfrm>
            <a:off x="469550" y="1773575"/>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60" name="Google Shape;260;p26"/>
          <p:cNvPicPr preferRelativeResize="0"/>
          <p:nvPr/>
        </p:nvPicPr>
        <p:blipFill rotWithShape="1">
          <a:blip r:embed="rId4">
            <a:alphaModFix/>
          </a:blip>
          <a:srcRect t="3072"/>
          <a:stretch/>
        </p:blipFill>
        <p:spPr>
          <a:xfrm>
            <a:off x="1883697" y="1784162"/>
            <a:ext cx="5333274" cy="3770709"/>
          </a:xfrm>
          <a:prstGeom prst="rect">
            <a:avLst/>
          </a:prstGeom>
          <a:noFill/>
          <a:ln>
            <a:noFill/>
          </a:ln>
        </p:spPr>
      </p:pic>
      <p:sp>
        <p:nvSpPr>
          <p:cNvPr id="261" name="Google Shape;261;p26"/>
          <p:cNvSpPr/>
          <p:nvPr/>
        </p:nvSpPr>
        <p:spPr>
          <a:xfrm>
            <a:off x="3650938" y="3550134"/>
            <a:ext cx="1798800" cy="314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em*blem</a:t>
            </a:r>
            <a:endParaRPr sz="2200"/>
          </a:p>
        </p:txBody>
      </p:sp>
      <p:sp>
        <p:nvSpPr>
          <p:cNvPr id="262" name="Google Shape;262;p26"/>
          <p:cNvSpPr/>
          <p:nvPr/>
        </p:nvSpPr>
        <p:spPr>
          <a:xfrm>
            <a:off x="2236775" y="7376271"/>
            <a:ext cx="1798800" cy="314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waste*land</a:t>
            </a:r>
            <a:endParaRPr sz="2200"/>
          </a:p>
        </p:txBody>
      </p:sp>
      <p:cxnSp>
        <p:nvCxnSpPr>
          <p:cNvPr id="12" name="Straight Connector 11"/>
          <p:cNvCxnSpPr/>
          <p:nvPr/>
        </p:nvCxnSpPr>
        <p:spPr>
          <a:xfrm>
            <a:off x="2078950" y="1773575"/>
            <a:ext cx="498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650" y="5741353"/>
            <a:ext cx="498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sp>
        <p:nvSpPr>
          <p:cNvPr id="267" name="Google Shape;267;p27"/>
          <p:cNvSpPr/>
          <p:nvPr/>
        </p:nvSpPr>
        <p:spPr>
          <a:xfrm>
            <a:off x="478088" y="1139650"/>
            <a:ext cx="6353100" cy="3105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Write the meaning of each word.</a:t>
            </a:r>
            <a:endParaRPr/>
          </a:p>
          <a:p>
            <a:pPr marL="0" lvl="0" indent="0" algn="l" rtl="0">
              <a:spcBef>
                <a:spcPts val="0"/>
              </a:spcBef>
              <a:spcAft>
                <a:spcPts val="0"/>
              </a:spcAft>
              <a:buNone/>
            </a:pPr>
            <a:endParaRPr/>
          </a:p>
          <a:p>
            <a:pPr marL="0" lvl="0" indent="0" algn="l" rtl="0">
              <a:spcBef>
                <a:spcPts val="0"/>
              </a:spcBef>
              <a:spcAft>
                <a:spcPts val="0"/>
              </a:spcAft>
              <a:buNone/>
            </a:pPr>
            <a:r>
              <a:rPr lang="en"/>
              <a:t>Hideous:</a:t>
            </a:r>
            <a:endParaRPr/>
          </a:p>
          <a:p>
            <a:pPr marL="0" lvl="0" indent="0" algn="l" rtl="0">
              <a:spcBef>
                <a:spcPts val="0"/>
              </a:spcBef>
              <a:spcAft>
                <a:spcPts val="0"/>
              </a:spcAft>
              <a:buNone/>
            </a:pPr>
            <a:endParaRPr/>
          </a:p>
          <a:p>
            <a:pPr marL="0" lvl="0" indent="0" algn="l" rtl="0">
              <a:spcBef>
                <a:spcPts val="0"/>
              </a:spcBef>
              <a:spcAft>
                <a:spcPts val="0"/>
              </a:spcAft>
              <a:buNone/>
            </a:pPr>
            <a:r>
              <a:rPr lang="en"/>
              <a:t>Misshapen:</a:t>
            </a:r>
            <a:endParaRPr/>
          </a:p>
          <a:p>
            <a:pPr marL="0" lvl="0" indent="0" algn="l" rtl="0">
              <a:spcBef>
                <a:spcPts val="0"/>
              </a:spcBef>
              <a:spcAft>
                <a:spcPts val="0"/>
              </a:spcAft>
              <a:buNone/>
            </a:pPr>
            <a:endParaRPr/>
          </a:p>
          <a:p>
            <a:pPr marL="0" lvl="0" indent="0" algn="l" rtl="0">
              <a:spcBef>
                <a:spcPts val="0"/>
              </a:spcBef>
              <a:spcAft>
                <a:spcPts val="0"/>
              </a:spcAft>
              <a:buNone/>
            </a:pPr>
            <a:r>
              <a:rPr lang="en"/>
              <a:t>Ordeal:</a:t>
            </a:r>
            <a:endParaRPr/>
          </a:p>
          <a:p>
            <a:pPr marL="0" lvl="0" indent="0" algn="l" rtl="0">
              <a:spcBef>
                <a:spcPts val="0"/>
              </a:spcBef>
              <a:spcAft>
                <a:spcPts val="0"/>
              </a:spcAft>
              <a:buNone/>
            </a:pPr>
            <a:endParaRPr/>
          </a:p>
          <a:p>
            <a:pPr marL="0" lvl="0" indent="0" algn="l" rtl="0">
              <a:spcBef>
                <a:spcPts val="0"/>
              </a:spcBef>
              <a:spcAft>
                <a:spcPts val="0"/>
              </a:spcAft>
              <a:buNone/>
            </a:pPr>
            <a:r>
              <a:rPr lang="en"/>
              <a:t>Sanctuary: </a:t>
            </a:r>
            <a:endParaRPr/>
          </a:p>
          <a:p>
            <a:pPr marL="0" lvl="0" indent="0" algn="l" rtl="0">
              <a:spcBef>
                <a:spcPts val="0"/>
              </a:spcBef>
              <a:spcAft>
                <a:spcPts val="0"/>
              </a:spcAft>
              <a:buNone/>
            </a:pPr>
            <a:endParaRPr/>
          </a:p>
        </p:txBody>
      </p:sp>
      <p:sp>
        <p:nvSpPr>
          <p:cNvPr id="268" name="Google Shape;268;p27"/>
          <p:cNvSpPr/>
          <p:nvPr/>
        </p:nvSpPr>
        <p:spPr>
          <a:xfrm>
            <a:off x="285750" y="4943325"/>
            <a:ext cx="6429300" cy="120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DIRECTIONS:</a:t>
            </a:r>
            <a:r>
              <a:rPr lang="en"/>
              <a:t> </a:t>
            </a:r>
            <a:r>
              <a:rPr lang="en" sz="1200"/>
              <a:t>In chapter 15 of </a:t>
            </a:r>
            <a:r>
              <a:rPr lang="en" sz="1200" u="sng"/>
              <a:t>Aidan of Oren</a:t>
            </a:r>
            <a:r>
              <a:rPr lang="en" sz="1200"/>
              <a:t>, Alan St. Jean writes about the trolls. How did Aidan save his friends from the trolls?  Use examples from the text to support your answer. </a:t>
            </a:r>
            <a:endParaRPr sz="1200"/>
          </a:p>
          <a:p>
            <a:pPr marL="0" lvl="0" indent="0" algn="l" rtl="0">
              <a:spcBef>
                <a:spcPts val="0"/>
              </a:spcBef>
              <a:spcAft>
                <a:spcPts val="0"/>
              </a:spcAft>
              <a:buNone/>
            </a:pPr>
            <a:endParaRPr sz="1200"/>
          </a:p>
        </p:txBody>
      </p:sp>
      <p:sp>
        <p:nvSpPr>
          <p:cNvPr id="269" name="Google Shape;269;p27"/>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7 Chapters 15-16</a:t>
            </a:r>
            <a:endParaRPr sz="1900"/>
          </a:p>
        </p:txBody>
      </p:sp>
      <p:sp>
        <p:nvSpPr>
          <p:cNvPr id="270" name="Google Shape;270;p27"/>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pic>
        <p:nvPicPr>
          <p:cNvPr id="271" name="Google Shape;271;p27"/>
          <p:cNvPicPr preferRelativeResize="0"/>
          <p:nvPr/>
        </p:nvPicPr>
        <p:blipFill rotWithShape="1">
          <a:blip r:embed="rId4">
            <a:alphaModFix/>
          </a:blip>
          <a:srcRect l="12519" t="1453" r="1849" b="51204"/>
          <a:stretch/>
        </p:blipFill>
        <p:spPr>
          <a:xfrm>
            <a:off x="430475" y="5972175"/>
            <a:ext cx="6198926" cy="3495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5"/>
        <p:cNvGrpSpPr/>
        <p:nvPr/>
      </p:nvGrpSpPr>
      <p:grpSpPr>
        <a:xfrm>
          <a:off x="0" y="0"/>
          <a:ext cx="0" cy="0"/>
          <a:chOff x="0" y="0"/>
          <a:chExt cx="0" cy="0"/>
        </a:xfrm>
      </p:grpSpPr>
      <p:sp>
        <p:nvSpPr>
          <p:cNvPr id="276" name="Google Shape;276;p28"/>
          <p:cNvSpPr/>
          <p:nvPr/>
        </p:nvSpPr>
        <p:spPr>
          <a:xfrm>
            <a:off x="390525" y="4912100"/>
            <a:ext cx="6198900" cy="200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a:p>
            <a:pPr marL="0" lvl="0" indent="0" algn="l" rtl="0">
              <a:spcBef>
                <a:spcPts val="0"/>
              </a:spcBef>
              <a:spcAft>
                <a:spcPts val="0"/>
              </a:spcAft>
              <a:buNone/>
            </a:pPr>
            <a:r>
              <a:rPr lang="en" b="1"/>
              <a:t>llustrate the following paragraph.</a:t>
            </a:r>
            <a:endParaRPr b="1"/>
          </a:p>
          <a:p>
            <a:pPr marL="0" lvl="0" indent="0" algn="l" rtl="0">
              <a:spcBef>
                <a:spcPts val="0"/>
              </a:spcBef>
              <a:spcAft>
                <a:spcPts val="0"/>
              </a:spcAft>
              <a:buNone/>
            </a:pPr>
            <a:endParaRPr b="1"/>
          </a:p>
          <a:p>
            <a:pPr marL="0" lvl="0" indent="0" algn="l" rtl="0">
              <a:spcBef>
                <a:spcPts val="0"/>
              </a:spcBef>
              <a:spcAft>
                <a:spcPts val="0"/>
              </a:spcAft>
              <a:buNone/>
            </a:pPr>
            <a:r>
              <a:rPr lang="en">
                <a:latin typeface="Times New Roman"/>
                <a:ea typeface="Times New Roman"/>
                <a:cs typeface="Times New Roman"/>
                <a:sym typeface="Times New Roman"/>
              </a:rPr>
              <a:t>The river turned sharply to the left, and the forest ended, giving way to twin waterfalls, each jutting out of rocky caverns forming the base of the mountain.  The waterfalls poured toward each other and exploded onto a massive pile of boulders, creating an eerie mist. </a:t>
            </a:r>
            <a:endParaRPr>
              <a:latin typeface="Times New Roman"/>
              <a:ea typeface="Times New Roman"/>
              <a:cs typeface="Times New Roman"/>
              <a:sym typeface="Times New Roman"/>
            </a:endParaRPr>
          </a:p>
          <a:p>
            <a:pPr marL="0" lvl="0" indent="0" algn="l" rtl="0">
              <a:spcBef>
                <a:spcPts val="0"/>
              </a:spcBef>
              <a:spcAft>
                <a:spcPts val="0"/>
              </a:spcAft>
              <a:buNone/>
            </a:pPr>
            <a:endParaRPr b="1"/>
          </a:p>
        </p:txBody>
      </p:sp>
      <p:sp>
        <p:nvSpPr>
          <p:cNvPr id="277" name="Google Shape;277;p28"/>
          <p:cNvSpPr/>
          <p:nvPr/>
        </p:nvSpPr>
        <p:spPr>
          <a:xfrm>
            <a:off x="4381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7</a:t>
            </a:r>
            <a:endParaRPr sz="1900"/>
          </a:p>
        </p:txBody>
      </p:sp>
      <p:sp>
        <p:nvSpPr>
          <p:cNvPr id="278" name="Google Shape;278;p28"/>
          <p:cNvSpPr/>
          <p:nvPr/>
        </p:nvSpPr>
        <p:spPr>
          <a:xfrm>
            <a:off x="390525" y="1428750"/>
            <a:ext cx="3657600" cy="266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9" name="Google Shape;279;p28"/>
          <p:cNvPicPr preferRelativeResize="0"/>
          <p:nvPr/>
        </p:nvPicPr>
        <p:blipFill rotWithShape="1">
          <a:blip r:embed="rId4">
            <a:alphaModFix/>
          </a:blip>
          <a:srcRect l="12519" t="1453" r="1849" b="51204"/>
          <a:stretch/>
        </p:blipFill>
        <p:spPr>
          <a:xfrm>
            <a:off x="390525" y="1581150"/>
            <a:ext cx="6198926" cy="3495675"/>
          </a:xfrm>
          <a:prstGeom prst="rect">
            <a:avLst/>
          </a:prstGeom>
          <a:noFill/>
          <a:ln>
            <a:noFill/>
          </a:ln>
        </p:spPr>
      </p:pic>
      <p:sp>
        <p:nvSpPr>
          <p:cNvPr id="280" name="Google Shape;280;p28"/>
          <p:cNvSpPr/>
          <p:nvPr/>
        </p:nvSpPr>
        <p:spPr>
          <a:xfrm>
            <a:off x="6749450" y="9744000"/>
            <a:ext cx="897300" cy="31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281" name="Google Shape;281;p28"/>
          <p:cNvSpPr/>
          <p:nvPr/>
        </p:nvSpPr>
        <p:spPr>
          <a:xfrm>
            <a:off x="337275" y="943050"/>
            <a:ext cx="6305400" cy="752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Directions</a:t>
            </a:r>
            <a:r>
              <a:rPr lang="en"/>
              <a:t> At the end of chapter 15 in Aidan of Oren, Alan St. Jean writes, “The wish poem was right – he would never be the same.”  Describe what the author means by this statement. </a:t>
            </a:r>
            <a:endParaRPr/>
          </a:p>
        </p:txBody>
      </p:sp>
      <p:sp>
        <p:nvSpPr>
          <p:cNvPr id="282" name="Google Shape;282;p28"/>
          <p:cNvSpPr/>
          <p:nvPr/>
        </p:nvSpPr>
        <p:spPr>
          <a:xfrm>
            <a:off x="210525" y="6692900"/>
            <a:ext cx="6558900" cy="328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6"/>
        <p:cNvGrpSpPr/>
        <p:nvPr/>
      </p:nvGrpSpPr>
      <p:grpSpPr>
        <a:xfrm>
          <a:off x="0" y="0"/>
          <a:ext cx="0" cy="0"/>
          <a:chOff x="0" y="0"/>
          <a:chExt cx="0" cy="0"/>
        </a:xfrm>
      </p:grpSpPr>
      <p:sp>
        <p:nvSpPr>
          <p:cNvPr id="287" name="Google Shape;287;p29"/>
          <p:cNvSpPr/>
          <p:nvPr/>
        </p:nvSpPr>
        <p:spPr>
          <a:xfrm>
            <a:off x="371475" y="1232025"/>
            <a:ext cx="6353100" cy="2778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Venture:</a:t>
            </a:r>
            <a:endParaRPr/>
          </a:p>
          <a:p>
            <a:pPr marL="0" lvl="0" indent="0" algn="l" rtl="0">
              <a:spcBef>
                <a:spcPts val="0"/>
              </a:spcBef>
              <a:spcAft>
                <a:spcPts val="0"/>
              </a:spcAft>
              <a:buNone/>
            </a:pPr>
            <a:endParaRPr/>
          </a:p>
          <a:p>
            <a:pPr marL="0" lvl="0" indent="0" algn="l" rtl="0">
              <a:spcBef>
                <a:spcPts val="0"/>
              </a:spcBef>
              <a:spcAft>
                <a:spcPts val="0"/>
              </a:spcAft>
              <a:buNone/>
            </a:pPr>
            <a:r>
              <a:rPr lang="en"/>
              <a:t>Regal:</a:t>
            </a:r>
            <a:endParaRPr/>
          </a:p>
          <a:p>
            <a:pPr marL="0" lvl="0" indent="0" algn="l" rtl="0">
              <a:spcBef>
                <a:spcPts val="0"/>
              </a:spcBef>
              <a:spcAft>
                <a:spcPts val="0"/>
              </a:spcAft>
              <a:buNone/>
            </a:pPr>
            <a:endParaRPr/>
          </a:p>
          <a:p>
            <a:pPr marL="0" lvl="0" indent="0" algn="l" rtl="0">
              <a:spcBef>
                <a:spcPts val="0"/>
              </a:spcBef>
              <a:spcAft>
                <a:spcPts val="0"/>
              </a:spcAft>
              <a:buNone/>
            </a:pPr>
            <a:r>
              <a:rPr lang="en"/>
              <a:t>Incredible: </a:t>
            </a:r>
            <a:endParaRPr/>
          </a:p>
          <a:p>
            <a:pPr marL="0" lvl="0" indent="0" algn="l" rtl="0">
              <a:spcBef>
                <a:spcPts val="0"/>
              </a:spcBef>
              <a:spcAft>
                <a:spcPts val="0"/>
              </a:spcAft>
              <a:buNone/>
            </a:pPr>
            <a:endParaRPr/>
          </a:p>
          <a:p>
            <a:pPr marL="0" lvl="0" indent="0" algn="l" rtl="0">
              <a:spcBef>
                <a:spcPts val="0"/>
              </a:spcBef>
              <a:spcAft>
                <a:spcPts val="0"/>
              </a:spcAft>
              <a:buNone/>
            </a:pPr>
            <a:r>
              <a:rPr lang="en"/>
              <a:t>Telepathy: </a:t>
            </a:r>
            <a:endParaRPr/>
          </a:p>
          <a:p>
            <a:pPr marL="0" lvl="0" indent="0" algn="l" rtl="0">
              <a:spcBef>
                <a:spcPts val="0"/>
              </a:spcBef>
              <a:spcAft>
                <a:spcPts val="0"/>
              </a:spcAft>
              <a:buNone/>
            </a:pPr>
            <a:endParaRPr/>
          </a:p>
        </p:txBody>
      </p:sp>
      <p:sp>
        <p:nvSpPr>
          <p:cNvPr id="288" name="Google Shape;288;p29"/>
          <p:cNvSpPr/>
          <p:nvPr/>
        </p:nvSpPr>
        <p:spPr>
          <a:xfrm>
            <a:off x="285750" y="4943325"/>
            <a:ext cx="6429300" cy="120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DIRECTIONS:</a:t>
            </a:r>
            <a:r>
              <a:rPr lang="en"/>
              <a:t> </a:t>
            </a:r>
            <a:r>
              <a:rPr lang="en" sz="1200"/>
              <a:t>In chapter 17 of </a:t>
            </a:r>
            <a:r>
              <a:rPr lang="en" sz="1200" u="sng"/>
              <a:t>Aidan of Oren</a:t>
            </a:r>
            <a:r>
              <a:rPr lang="en" sz="1200"/>
              <a:t>, Alan St. Jean writes about a sea serpent named Kartha.  How did Aidan escape Kartha?  Use examples from the text to support your answer. </a:t>
            </a:r>
            <a:endParaRPr sz="1200"/>
          </a:p>
          <a:p>
            <a:pPr marL="0" lvl="0" indent="0" algn="l" rtl="0">
              <a:spcBef>
                <a:spcPts val="0"/>
              </a:spcBef>
              <a:spcAft>
                <a:spcPts val="0"/>
              </a:spcAft>
              <a:buNone/>
            </a:pPr>
            <a:endParaRPr sz="1200"/>
          </a:p>
        </p:txBody>
      </p:sp>
      <p:sp>
        <p:nvSpPr>
          <p:cNvPr id="289" name="Google Shape;289;p29"/>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8 Chapters 17-18</a:t>
            </a:r>
            <a:endParaRPr sz="1900"/>
          </a:p>
        </p:txBody>
      </p:sp>
      <p:sp>
        <p:nvSpPr>
          <p:cNvPr id="290" name="Google Shape;290;p29"/>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pic>
        <p:nvPicPr>
          <p:cNvPr id="291" name="Google Shape;291;p29"/>
          <p:cNvPicPr preferRelativeResize="0"/>
          <p:nvPr/>
        </p:nvPicPr>
        <p:blipFill rotWithShape="1">
          <a:blip r:embed="rId4">
            <a:alphaModFix/>
          </a:blip>
          <a:srcRect l="12519" t="1453" r="1849" b="51204"/>
          <a:stretch/>
        </p:blipFill>
        <p:spPr>
          <a:xfrm>
            <a:off x="430475" y="5972175"/>
            <a:ext cx="6198926" cy="3495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5"/>
        <p:cNvGrpSpPr/>
        <p:nvPr/>
      </p:nvGrpSpPr>
      <p:grpSpPr>
        <a:xfrm>
          <a:off x="0" y="0"/>
          <a:ext cx="0" cy="0"/>
          <a:chOff x="0" y="0"/>
          <a:chExt cx="0" cy="0"/>
        </a:xfrm>
      </p:grpSpPr>
      <p:sp>
        <p:nvSpPr>
          <p:cNvPr id="296" name="Google Shape;296;p30"/>
          <p:cNvSpPr/>
          <p:nvPr/>
        </p:nvSpPr>
        <p:spPr>
          <a:xfrm>
            <a:off x="1323975" y="1952625"/>
            <a:ext cx="5629200" cy="67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0"/>
          <p:cNvSpPr/>
          <p:nvPr/>
        </p:nvSpPr>
        <p:spPr>
          <a:xfrm>
            <a:off x="1409700" y="1524000"/>
            <a:ext cx="37530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Draw a picture of Kartha. </a:t>
            </a:r>
            <a:endParaRPr/>
          </a:p>
        </p:txBody>
      </p:sp>
      <p:sp>
        <p:nvSpPr>
          <p:cNvPr id="298" name="Google Shape;298;p30"/>
          <p:cNvSpPr/>
          <p:nvPr/>
        </p:nvSpPr>
        <p:spPr>
          <a:xfrm>
            <a:off x="2219325" y="1171575"/>
            <a:ext cx="1666800" cy="24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Aidan of Oren.</a:t>
            </a:r>
            <a:endParaRPr/>
          </a:p>
        </p:txBody>
      </p:sp>
      <p:sp>
        <p:nvSpPr>
          <p:cNvPr id="299" name="Google Shape;299;p30"/>
          <p:cNvSpPr/>
          <p:nvPr/>
        </p:nvSpPr>
        <p:spPr>
          <a:xfrm>
            <a:off x="10305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8 </a:t>
            </a:r>
            <a:endParaRPr sz="1900"/>
          </a:p>
        </p:txBody>
      </p:sp>
      <p:sp>
        <p:nvSpPr>
          <p:cNvPr id="300" name="Google Shape;300;p30"/>
          <p:cNvSpPr/>
          <p:nvPr/>
        </p:nvSpPr>
        <p:spPr>
          <a:xfrm>
            <a:off x="285750" y="9512050"/>
            <a:ext cx="71733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301" name="Google Shape;301;p30"/>
          <p:cNvSpPr/>
          <p:nvPr/>
        </p:nvSpPr>
        <p:spPr>
          <a:xfrm>
            <a:off x="1409700" y="2814500"/>
            <a:ext cx="56292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Describe Bernard. </a:t>
            </a:r>
            <a:endParaRPr/>
          </a:p>
        </p:txBody>
      </p:sp>
      <p:sp>
        <p:nvSpPr>
          <p:cNvPr id="302" name="Google Shape;302;p30"/>
          <p:cNvSpPr/>
          <p:nvPr/>
        </p:nvSpPr>
        <p:spPr>
          <a:xfrm>
            <a:off x="1323975" y="4054256"/>
            <a:ext cx="56292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Why is Charles upset in these chapters?</a:t>
            </a:r>
            <a:endParaRPr dirty="0"/>
          </a:p>
        </p:txBody>
      </p:sp>
      <p:sp>
        <p:nvSpPr>
          <p:cNvPr id="303" name="Google Shape;303;p30"/>
          <p:cNvSpPr/>
          <p:nvPr/>
        </p:nvSpPr>
        <p:spPr>
          <a:xfrm>
            <a:off x="1323975" y="5299225"/>
            <a:ext cx="5629200" cy="67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McKenzie has an Aha Moment at the end of chapter 18.  She shared, “No wonder the Hall of Judges is  so big.”  What does she discover about the guardians?</a:t>
            </a:r>
            <a:endParaRPr/>
          </a:p>
        </p:txBody>
      </p:sp>
      <p:pic>
        <p:nvPicPr>
          <p:cNvPr id="304" name="Google Shape;304;p30"/>
          <p:cNvPicPr preferRelativeResize="0"/>
          <p:nvPr/>
        </p:nvPicPr>
        <p:blipFill rotWithShape="1">
          <a:blip r:embed="rId4">
            <a:alphaModFix/>
          </a:blip>
          <a:srcRect l="13134"/>
          <a:stretch/>
        </p:blipFill>
        <p:spPr>
          <a:xfrm>
            <a:off x="1323975" y="3181225"/>
            <a:ext cx="6267449" cy="881250"/>
          </a:xfrm>
          <a:prstGeom prst="rect">
            <a:avLst/>
          </a:prstGeom>
          <a:noFill/>
          <a:ln>
            <a:noFill/>
          </a:ln>
        </p:spPr>
      </p:pic>
      <p:pic>
        <p:nvPicPr>
          <p:cNvPr id="305" name="Google Shape;305;p30"/>
          <p:cNvPicPr preferRelativeResize="0"/>
          <p:nvPr/>
        </p:nvPicPr>
        <p:blipFill rotWithShape="1">
          <a:blip r:embed="rId4">
            <a:alphaModFix/>
          </a:blip>
          <a:srcRect l="13134"/>
          <a:stretch/>
        </p:blipFill>
        <p:spPr>
          <a:xfrm>
            <a:off x="1409700" y="4468638"/>
            <a:ext cx="6267449" cy="881250"/>
          </a:xfrm>
          <a:prstGeom prst="rect">
            <a:avLst/>
          </a:prstGeom>
          <a:noFill/>
          <a:ln>
            <a:noFill/>
          </a:ln>
        </p:spPr>
      </p:pic>
      <p:pic>
        <p:nvPicPr>
          <p:cNvPr id="306" name="Google Shape;306;p30"/>
          <p:cNvPicPr preferRelativeResize="0"/>
          <p:nvPr/>
        </p:nvPicPr>
        <p:blipFill rotWithShape="1">
          <a:blip r:embed="rId5">
            <a:alphaModFix/>
          </a:blip>
          <a:srcRect l="18752"/>
          <a:stretch/>
        </p:blipFill>
        <p:spPr>
          <a:xfrm>
            <a:off x="1409712" y="7634063"/>
            <a:ext cx="6315074" cy="1457400"/>
          </a:xfrm>
          <a:prstGeom prst="rect">
            <a:avLst/>
          </a:prstGeom>
          <a:noFill/>
          <a:ln>
            <a:noFill/>
          </a:ln>
        </p:spPr>
      </p:pic>
      <p:sp>
        <p:nvSpPr>
          <p:cNvPr id="307" name="Google Shape;307;p30"/>
          <p:cNvSpPr/>
          <p:nvPr/>
        </p:nvSpPr>
        <p:spPr>
          <a:xfrm>
            <a:off x="4360025" y="1301300"/>
            <a:ext cx="3045300" cy="145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8" name="Google Shape;308;p30"/>
          <p:cNvSpPr/>
          <p:nvPr/>
        </p:nvSpPr>
        <p:spPr>
          <a:xfrm>
            <a:off x="1323975" y="6895686"/>
            <a:ext cx="5629200" cy="77017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do you think will happen next?</a:t>
            </a:r>
            <a:endParaRPr dirty="0"/>
          </a:p>
        </p:txBody>
      </p:sp>
      <p:pic>
        <p:nvPicPr>
          <p:cNvPr id="309" name="Google Shape;309;p30"/>
          <p:cNvPicPr preferRelativeResize="0"/>
          <p:nvPr/>
        </p:nvPicPr>
        <p:blipFill rotWithShape="1">
          <a:blip r:embed="rId4">
            <a:alphaModFix/>
          </a:blip>
          <a:srcRect l="13134"/>
          <a:stretch/>
        </p:blipFill>
        <p:spPr>
          <a:xfrm>
            <a:off x="1323975" y="6067250"/>
            <a:ext cx="6267449" cy="881250"/>
          </a:xfrm>
          <a:prstGeom prst="rect">
            <a:avLst/>
          </a:prstGeom>
          <a:noFill/>
          <a:ln>
            <a:noFill/>
          </a:ln>
        </p:spPr>
      </p:pic>
      <p:sp>
        <p:nvSpPr>
          <p:cNvPr id="310" name="Google Shape;310;p30"/>
          <p:cNvSpPr/>
          <p:nvPr/>
        </p:nvSpPr>
        <p:spPr>
          <a:xfrm>
            <a:off x="1030550" y="645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8 Chapters 17-18</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31"/>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9 Chapters 19-20</a:t>
            </a:r>
            <a:endParaRPr sz="1900"/>
          </a:p>
        </p:txBody>
      </p:sp>
      <p:sp>
        <p:nvSpPr>
          <p:cNvPr id="316" name="Google Shape;316;p31"/>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pic>
        <p:nvPicPr>
          <p:cNvPr id="317" name="Google Shape;317;p31"/>
          <p:cNvPicPr preferRelativeResize="0"/>
          <p:nvPr/>
        </p:nvPicPr>
        <p:blipFill>
          <a:blip r:embed="rId3">
            <a:alphaModFix/>
          </a:blip>
          <a:stretch>
            <a:fillRect/>
          </a:stretch>
        </p:blipFill>
        <p:spPr>
          <a:xfrm rot="-5400000">
            <a:off x="1020925" y="3315050"/>
            <a:ext cx="5730550" cy="6488150"/>
          </a:xfrm>
          <a:prstGeom prst="rect">
            <a:avLst/>
          </a:prstGeom>
          <a:solidFill>
            <a:srgbClr val="FFFFFF"/>
          </a:solidFill>
          <a:ln w="9525" cap="flat" cmpd="sng">
            <a:solidFill>
              <a:srgbClr val="FFFFFF"/>
            </a:solidFill>
            <a:prstDash val="solid"/>
            <a:round/>
            <a:headEnd type="none" w="sm" len="sm"/>
            <a:tailEnd type="none" w="sm" len="sm"/>
          </a:ln>
        </p:spPr>
      </p:pic>
      <p:sp>
        <p:nvSpPr>
          <p:cNvPr id="318" name="Google Shape;318;p31"/>
          <p:cNvSpPr/>
          <p:nvPr/>
        </p:nvSpPr>
        <p:spPr>
          <a:xfrm>
            <a:off x="366350" y="1188525"/>
            <a:ext cx="6830100" cy="2153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AutoNum type="arabicPeriod"/>
            </a:pPr>
            <a:r>
              <a:rPr lang="en"/>
              <a:t>Mark on the map where you think the children are right now.  Label where you think Sorrow’s Way is on the map. </a:t>
            </a:r>
            <a:endParaRPr/>
          </a:p>
          <a:p>
            <a:pPr marL="457200" lvl="0" indent="457200" algn="ctr" rtl="0">
              <a:spcBef>
                <a:spcPts val="0"/>
              </a:spcBef>
              <a:spcAft>
                <a:spcPts val="0"/>
              </a:spcAft>
              <a:buNone/>
            </a:pPr>
            <a:r>
              <a:rPr lang="en" sz="1200"/>
              <a:t>“Here is Oren, and this curved line heading up from there is Sorrow’s Way.  That’s the path we took today.”</a:t>
            </a:r>
            <a:endParaRPr sz="1200"/>
          </a:p>
          <a:p>
            <a:pPr marL="457200" lvl="0" indent="457200" algn="ctr" rtl="0">
              <a:spcBef>
                <a:spcPts val="0"/>
              </a:spcBef>
              <a:spcAft>
                <a:spcPts val="0"/>
              </a:spcAft>
              <a:buNone/>
            </a:pPr>
            <a:endParaRPr sz="1200"/>
          </a:p>
          <a:p>
            <a:pPr marL="457200" lvl="0" indent="-317500" algn="l" rtl="0">
              <a:spcBef>
                <a:spcPts val="0"/>
              </a:spcBef>
              <a:spcAft>
                <a:spcPts val="0"/>
              </a:spcAft>
              <a:buSzPts val="1400"/>
              <a:buAutoNum type="arabicPeriod"/>
            </a:pPr>
            <a:r>
              <a:rPr lang="en"/>
              <a:t>Color the Ring of Fire by making the mountains look like volcanoes. </a:t>
            </a:r>
            <a:endParaRPr/>
          </a:p>
          <a:p>
            <a:pPr marL="45720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en"/>
              <a:t>Circle where Lilly was born. Add the islands she is describing. </a:t>
            </a:r>
            <a:endParaRPr/>
          </a:p>
          <a:p>
            <a:pPr marL="914400" lvl="0" indent="0" algn="l" rtl="0">
              <a:spcBef>
                <a:spcPts val="0"/>
              </a:spcBef>
              <a:spcAft>
                <a:spcPts val="0"/>
              </a:spcAft>
              <a:buNone/>
            </a:pPr>
            <a:r>
              <a:rPr lang="en" sz="1200"/>
              <a:t>She slowly moved her hand to the far right side of the map, her finger stopping where the land formed a great gulf, meeting the sea.</a:t>
            </a:r>
            <a:endParaRPr sz="1200"/>
          </a:p>
          <a:p>
            <a:pPr marL="914400" lvl="0" indent="0" algn="l" rtl="0">
              <a:spcBef>
                <a:spcPts val="0"/>
              </a:spcBef>
              <a:spcAft>
                <a:spcPts val="0"/>
              </a:spcAft>
              <a:buNone/>
            </a:pPr>
            <a:r>
              <a:rPr lang="en" sz="1200"/>
              <a:t>“This is Land’s End.  This is where I was born…There are islands out here.  They don’t show on the map, but they’re there.  I remember being taken out in the fishing boats.”</a:t>
            </a:r>
            <a:endParaRPr sz="1200"/>
          </a:p>
        </p:txBody>
      </p:sp>
      <p:sp>
        <p:nvSpPr>
          <p:cNvPr id="319" name="Google Shape;319;p31"/>
          <p:cNvSpPr/>
          <p:nvPr/>
        </p:nvSpPr>
        <p:spPr>
          <a:xfrm>
            <a:off x="478100" y="600725"/>
            <a:ext cx="6284700" cy="428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Name ______________________________________</a:t>
            </a:r>
            <a:endParaRPr/>
          </a:p>
        </p:txBody>
      </p:sp>
      <p:sp>
        <p:nvSpPr>
          <p:cNvPr id="2" name="TextBox 1"/>
          <p:cNvSpPr txBox="1"/>
          <p:nvPr/>
        </p:nvSpPr>
        <p:spPr>
          <a:xfrm>
            <a:off x="478100" y="1880435"/>
            <a:ext cx="356375" cy="307777"/>
          </a:xfrm>
          <a:prstGeom prst="rect">
            <a:avLst/>
          </a:prstGeom>
          <a:solidFill>
            <a:schemeClr val="bg1"/>
          </a:solidFill>
        </p:spPr>
        <p:txBody>
          <a:bodyPr wrap="square" rtlCol="0">
            <a:spAutoFit/>
          </a:bodyPr>
          <a:lstStyle/>
          <a:p>
            <a:r>
              <a:rPr lang="en-US" dirty="0" smtClean="0"/>
              <a:t>2.</a:t>
            </a:r>
            <a:endParaRPr lang="en-US" dirty="0"/>
          </a:p>
        </p:txBody>
      </p:sp>
      <p:sp>
        <p:nvSpPr>
          <p:cNvPr id="8" name="TextBox 7"/>
          <p:cNvSpPr txBox="1"/>
          <p:nvPr/>
        </p:nvSpPr>
        <p:spPr>
          <a:xfrm>
            <a:off x="478100" y="2364175"/>
            <a:ext cx="356375" cy="307777"/>
          </a:xfrm>
          <a:prstGeom prst="rect">
            <a:avLst/>
          </a:prstGeom>
          <a:solidFill>
            <a:schemeClr val="bg1"/>
          </a:solidFill>
        </p:spPr>
        <p:txBody>
          <a:bodyPr wrap="square" rtlCol="0">
            <a:spAutoFit/>
          </a:bodyPr>
          <a:lstStyle/>
          <a:p>
            <a:r>
              <a:rPr lang="en-US" dirty="0"/>
              <a:t>3</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14"/>
          <p:cNvSpPr/>
          <p:nvPr/>
        </p:nvSpPr>
        <p:spPr>
          <a:xfrm>
            <a:off x="1323975" y="1952625"/>
            <a:ext cx="5629200" cy="67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1409700" y="1524000"/>
            <a:ext cx="37530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Draw a picture of Aidan’s dream. </a:t>
            </a:r>
            <a:endParaRPr/>
          </a:p>
        </p:txBody>
      </p:sp>
      <p:sp>
        <p:nvSpPr>
          <p:cNvPr id="65" name="Google Shape;65;p14"/>
          <p:cNvSpPr/>
          <p:nvPr/>
        </p:nvSpPr>
        <p:spPr>
          <a:xfrm>
            <a:off x="2219325" y="1171575"/>
            <a:ext cx="1666800" cy="24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Aidan of Oren.</a:t>
            </a:r>
            <a:endParaRPr/>
          </a:p>
        </p:txBody>
      </p:sp>
      <p:sp>
        <p:nvSpPr>
          <p:cNvPr id="66" name="Google Shape;66;p14"/>
          <p:cNvSpPr/>
          <p:nvPr/>
        </p:nvSpPr>
        <p:spPr>
          <a:xfrm>
            <a:off x="10305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 </a:t>
            </a:r>
            <a:endParaRPr sz="1900"/>
          </a:p>
        </p:txBody>
      </p:sp>
      <p:sp>
        <p:nvSpPr>
          <p:cNvPr id="67" name="Google Shape;67;p14"/>
          <p:cNvSpPr/>
          <p:nvPr/>
        </p:nvSpPr>
        <p:spPr>
          <a:xfrm>
            <a:off x="285750" y="9512050"/>
            <a:ext cx="71733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68" name="Google Shape;68;p14"/>
          <p:cNvSpPr/>
          <p:nvPr/>
        </p:nvSpPr>
        <p:spPr>
          <a:xfrm>
            <a:off x="1323975" y="2776500"/>
            <a:ext cx="56292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Describe the setting. (Location, season, country, etc.)</a:t>
            </a:r>
            <a:endParaRPr dirty="0"/>
          </a:p>
        </p:txBody>
      </p:sp>
      <p:sp>
        <p:nvSpPr>
          <p:cNvPr id="69" name="Google Shape;69;p14"/>
          <p:cNvSpPr/>
          <p:nvPr/>
        </p:nvSpPr>
        <p:spPr>
          <a:xfrm>
            <a:off x="1323975" y="4044701"/>
            <a:ext cx="56292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How does Grandmama react to Aidan’s dream?</a:t>
            </a:r>
            <a:endParaRPr dirty="0"/>
          </a:p>
        </p:txBody>
      </p:sp>
      <p:sp>
        <p:nvSpPr>
          <p:cNvPr id="70" name="Google Shape;70;p14"/>
          <p:cNvSpPr/>
          <p:nvPr/>
        </p:nvSpPr>
        <p:spPr>
          <a:xfrm>
            <a:off x="1323975" y="5118760"/>
            <a:ext cx="5629200" cy="72077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Why do you think Aidan is petrified of the well?</a:t>
            </a:r>
            <a:endParaRPr dirty="0"/>
          </a:p>
        </p:txBody>
      </p:sp>
      <p:pic>
        <p:nvPicPr>
          <p:cNvPr id="71" name="Google Shape;71;p14"/>
          <p:cNvPicPr preferRelativeResize="0"/>
          <p:nvPr/>
        </p:nvPicPr>
        <p:blipFill rotWithShape="1">
          <a:blip r:embed="rId4">
            <a:alphaModFix/>
          </a:blip>
          <a:srcRect l="13134"/>
          <a:stretch/>
        </p:blipFill>
        <p:spPr>
          <a:xfrm>
            <a:off x="1323975" y="3181225"/>
            <a:ext cx="5714925" cy="881250"/>
          </a:xfrm>
          <a:prstGeom prst="rect">
            <a:avLst/>
          </a:prstGeom>
          <a:noFill/>
          <a:ln>
            <a:noFill/>
          </a:ln>
        </p:spPr>
      </p:pic>
      <p:pic>
        <p:nvPicPr>
          <p:cNvPr id="72" name="Google Shape;72;p14"/>
          <p:cNvPicPr preferRelativeResize="0"/>
          <p:nvPr/>
        </p:nvPicPr>
        <p:blipFill rotWithShape="1">
          <a:blip r:embed="rId4">
            <a:alphaModFix/>
          </a:blip>
          <a:srcRect l="13134"/>
          <a:stretch/>
        </p:blipFill>
        <p:spPr>
          <a:xfrm>
            <a:off x="1409700" y="4443616"/>
            <a:ext cx="5629200" cy="881250"/>
          </a:xfrm>
          <a:prstGeom prst="rect">
            <a:avLst/>
          </a:prstGeom>
          <a:noFill/>
          <a:ln>
            <a:noFill/>
          </a:ln>
        </p:spPr>
      </p:pic>
      <p:pic>
        <p:nvPicPr>
          <p:cNvPr id="73" name="Google Shape;73;p14"/>
          <p:cNvPicPr preferRelativeResize="0"/>
          <p:nvPr/>
        </p:nvPicPr>
        <p:blipFill rotWithShape="1">
          <a:blip r:embed="rId5">
            <a:alphaModFix/>
          </a:blip>
          <a:srcRect l="18752"/>
          <a:stretch/>
        </p:blipFill>
        <p:spPr>
          <a:xfrm>
            <a:off x="1409712" y="7634063"/>
            <a:ext cx="5629188" cy="1457400"/>
          </a:xfrm>
          <a:prstGeom prst="rect">
            <a:avLst/>
          </a:prstGeom>
          <a:noFill/>
          <a:ln>
            <a:noFill/>
          </a:ln>
        </p:spPr>
      </p:pic>
      <p:sp>
        <p:nvSpPr>
          <p:cNvPr id="74" name="Google Shape;74;p14"/>
          <p:cNvSpPr/>
          <p:nvPr/>
        </p:nvSpPr>
        <p:spPr>
          <a:xfrm>
            <a:off x="4360025" y="1301300"/>
            <a:ext cx="3045300" cy="145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4"/>
          <p:cNvSpPr/>
          <p:nvPr/>
        </p:nvSpPr>
        <p:spPr>
          <a:xfrm>
            <a:off x="1323975" y="6983282"/>
            <a:ext cx="5629200" cy="64143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do you think will happen next?</a:t>
            </a:r>
            <a:endParaRPr dirty="0"/>
          </a:p>
        </p:txBody>
      </p:sp>
      <p:pic>
        <p:nvPicPr>
          <p:cNvPr id="76" name="Google Shape;76;p14"/>
          <p:cNvPicPr preferRelativeResize="0"/>
          <p:nvPr/>
        </p:nvPicPr>
        <p:blipFill rotWithShape="1">
          <a:blip r:embed="rId4">
            <a:alphaModFix/>
          </a:blip>
          <a:srcRect l="13134"/>
          <a:stretch/>
        </p:blipFill>
        <p:spPr>
          <a:xfrm>
            <a:off x="1323975" y="6067250"/>
            <a:ext cx="5714925" cy="881250"/>
          </a:xfrm>
          <a:prstGeom prst="rect">
            <a:avLst/>
          </a:prstGeom>
          <a:noFill/>
          <a:ln>
            <a:noFill/>
          </a:ln>
        </p:spPr>
      </p:pic>
      <p:sp>
        <p:nvSpPr>
          <p:cNvPr id="77" name="Google Shape;77;p14"/>
          <p:cNvSpPr/>
          <p:nvPr/>
        </p:nvSpPr>
        <p:spPr>
          <a:xfrm>
            <a:off x="1030550" y="645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 Chapters 1-2</a:t>
            </a:r>
            <a:endParaRPr sz="1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3"/>
        <p:cNvGrpSpPr/>
        <p:nvPr/>
      </p:nvGrpSpPr>
      <p:grpSpPr>
        <a:xfrm>
          <a:off x="0" y="0"/>
          <a:ext cx="0" cy="0"/>
          <a:chOff x="0" y="0"/>
          <a:chExt cx="0" cy="0"/>
        </a:xfrm>
      </p:grpSpPr>
      <p:sp>
        <p:nvSpPr>
          <p:cNvPr id="324" name="Google Shape;324;p32"/>
          <p:cNvSpPr/>
          <p:nvPr/>
        </p:nvSpPr>
        <p:spPr>
          <a:xfrm>
            <a:off x="1323975" y="1952625"/>
            <a:ext cx="5629200" cy="67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1409700" y="1524000"/>
            <a:ext cx="37530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Draw a picture of the Great Sitting Rock. </a:t>
            </a:r>
            <a:endParaRPr/>
          </a:p>
        </p:txBody>
      </p:sp>
      <p:sp>
        <p:nvSpPr>
          <p:cNvPr id="326" name="Google Shape;326;p32"/>
          <p:cNvSpPr/>
          <p:nvPr/>
        </p:nvSpPr>
        <p:spPr>
          <a:xfrm>
            <a:off x="2219325" y="1171575"/>
            <a:ext cx="1666800" cy="24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Aidan of Oren.</a:t>
            </a:r>
            <a:endParaRPr/>
          </a:p>
        </p:txBody>
      </p:sp>
      <p:sp>
        <p:nvSpPr>
          <p:cNvPr id="327" name="Google Shape;327;p32"/>
          <p:cNvSpPr/>
          <p:nvPr/>
        </p:nvSpPr>
        <p:spPr>
          <a:xfrm>
            <a:off x="10305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9 </a:t>
            </a:r>
            <a:endParaRPr sz="1900"/>
          </a:p>
        </p:txBody>
      </p:sp>
      <p:sp>
        <p:nvSpPr>
          <p:cNvPr id="328" name="Google Shape;328;p32"/>
          <p:cNvSpPr/>
          <p:nvPr/>
        </p:nvSpPr>
        <p:spPr>
          <a:xfrm>
            <a:off x="285750" y="9512050"/>
            <a:ext cx="71733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329" name="Google Shape;329;p32"/>
          <p:cNvSpPr/>
          <p:nvPr/>
        </p:nvSpPr>
        <p:spPr>
          <a:xfrm>
            <a:off x="1409700" y="2614000"/>
            <a:ext cx="6181800" cy="533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What do you think Grock means,</a:t>
            </a:r>
            <a:r>
              <a:rPr lang="en" sz="1200"/>
              <a:t> </a:t>
            </a:r>
            <a:endParaRPr sz="1200"/>
          </a:p>
          <a:p>
            <a:pPr marL="0" lvl="0" indent="0" algn="l" rtl="0">
              <a:spcBef>
                <a:spcPts val="0"/>
              </a:spcBef>
              <a:spcAft>
                <a:spcPts val="0"/>
              </a:spcAft>
              <a:buNone/>
            </a:pPr>
            <a:r>
              <a:rPr lang="en" sz="1200"/>
              <a:t>“Beware, Aidan of Oren, the mind’s eye is easily deceived.  Seek the inner beauty”?</a:t>
            </a:r>
            <a:endParaRPr/>
          </a:p>
        </p:txBody>
      </p:sp>
      <p:sp>
        <p:nvSpPr>
          <p:cNvPr id="330" name="Google Shape;330;p32"/>
          <p:cNvSpPr/>
          <p:nvPr/>
        </p:nvSpPr>
        <p:spPr>
          <a:xfrm>
            <a:off x="1409700" y="4614863"/>
            <a:ext cx="56292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What is Aidan most worried about?</a:t>
            </a:r>
            <a:endParaRPr/>
          </a:p>
        </p:txBody>
      </p:sp>
      <p:pic>
        <p:nvPicPr>
          <p:cNvPr id="331" name="Google Shape;331;p32"/>
          <p:cNvPicPr preferRelativeResize="0"/>
          <p:nvPr/>
        </p:nvPicPr>
        <p:blipFill rotWithShape="1">
          <a:blip r:embed="rId4">
            <a:alphaModFix/>
          </a:blip>
          <a:srcRect l="13134"/>
          <a:stretch/>
        </p:blipFill>
        <p:spPr>
          <a:xfrm>
            <a:off x="1323975" y="3181225"/>
            <a:ext cx="6267449" cy="881250"/>
          </a:xfrm>
          <a:prstGeom prst="rect">
            <a:avLst/>
          </a:prstGeom>
          <a:noFill/>
          <a:ln>
            <a:noFill/>
          </a:ln>
        </p:spPr>
      </p:pic>
      <p:pic>
        <p:nvPicPr>
          <p:cNvPr id="332" name="Google Shape;332;p32"/>
          <p:cNvPicPr preferRelativeResize="0"/>
          <p:nvPr/>
        </p:nvPicPr>
        <p:blipFill rotWithShape="1">
          <a:blip r:embed="rId4">
            <a:alphaModFix/>
          </a:blip>
          <a:srcRect l="13134"/>
          <a:stretch/>
        </p:blipFill>
        <p:spPr>
          <a:xfrm>
            <a:off x="1409700" y="5043038"/>
            <a:ext cx="6267449" cy="881250"/>
          </a:xfrm>
          <a:prstGeom prst="rect">
            <a:avLst/>
          </a:prstGeom>
          <a:noFill/>
          <a:ln>
            <a:noFill/>
          </a:ln>
        </p:spPr>
      </p:pic>
      <p:pic>
        <p:nvPicPr>
          <p:cNvPr id="333" name="Google Shape;333;p32"/>
          <p:cNvPicPr preferRelativeResize="0"/>
          <p:nvPr/>
        </p:nvPicPr>
        <p:blipFill rotWithShape="1">
          <a:blip r:embed="rId5">
            <a:alphaModFix/>
          </a:blip>
          <a:srcRect l="18752"/>
          <a:stretch/>
        </p:blipFill>
        <p:spPr>
          <a:xfrm>
            <a:off x="1409712" y="7634063"/>
            <a:ext cx="6315074" cy="1457400"/>
          </a:xfrm>
          <a:prstGeom prst="rect">
            <a:avLst/>
          </a:prstGeom>
          <a:noFill/>
          <a:ln>
            <a:noFill/>
          </a:ln>
        </p:spPr>
      </p:pic>
      <p:sp>
        <p:nvSpPr>
          <p:cNvPr id="334" name="Google Shape;334;p32"/>
          <p:cNvSpPr/>
          <p:nvPr/>
        </p:nvSpPr>
        <p:spPr>
          <a:xfrm>
            <a:off x="1409700" y="7164125"/>
            <a:ext cx="5629200" cy="533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question(s) would you like to ask the Great Sitting Rock?</a:t>
            </a:r>
            <a:endParaRPr dirty="0"/>
          </a:p>
        </p:txBody>
      </p:sp>
      <p:pic>
        <p:nvPicPr>
          <p:cNvPr id="335" name="Google Shape;335;p32"/>
          <p:cNvPicPr preferRelativeResize="0"/>
          <p:nvPr/>
        </p:nvPicPr>
        <p:blipFill rotWithShape="1">
          <a:blip r:embed="rId4">
            <a:alphaModFix/>
          </a:blip>
          <a:srcRect l="13134"/>
          <a:stretch/>
        </p:blipFill>
        <p:spPr>
          <a:xfrm>
            <a:off x="1409700" y="6056975"/>
            <a:ext cx="6267449" cy="881250"/>
          </a:xfrm>
          <a:prstGeom prst="rect">
            <a:avLst/>
          </a:prstGeom>
          <a:noFill/>
          <a:ln>
            <a:noFill/>
          </a:ln>
        </p:spPr>
      </p:pic>
      <p:sp>
        <p:nvSpPr>
          <p:cNvPr id="336" name="Google Shape;336;p32"/>
          <p:cNvSpPr/>
          <p:nvPr/>
        </p:nvSpPr>
        <p:spPr>
          <a:xfrm>
            <a:off x="1129400" y="5320400"/>
            <a:ext cx="2802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7" name="Google Shape;337;p32"/>
          <p:cNvSpPr/>
          <p:nvPr/>
        </p:nvSpPr>
        <p:spPr>
          <a:xfrm>
            <a:off x="1079900" y="7229650"/>
            <a:ext cx="379200" cy="35852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4. </a:t>
            </a:r>
            <a:endParaRPr/>
          </a:p>
        </p:txBody>
      </p:sp>
      <p:pic>
        <p:nvPicPr>
          <p:cNvPr id="338" name="Google Shape;338;p32"/>
          <p:cNvPicPr preferRelativeResize="0"/>
          <p:nvPr/>
        </p:nvPicPr>
        <p:blipFill rotWithShape="1">
          <a:blip r:embed="rId4">
            <a:alphaModFix/>
          </a:blip>
          <a:srcRect l="13134"/>
          <a:stretch/>
        </p:blipFill>
        <p:spPr>
          <a:xfrm>
            <a:off x="1323975" y="3774575"/>
            <a:ext cx="6267449" cy="881250"/>
          </a:xfrm>
          <a:prstGeom prst="rect">
            <a:avLst/>
          </a:prstGeom>
          <a:noFill/>
          <a:ln>
            <a:noFill/>
          </a:ln>
        </p:spPr>
      </p:pic>
      <p:sp>
        <p:nvSpPr>
          <p:cNvPr id="339" name="Google Shape;339;p32"/>
          <p:cNvSpPr/>
          <p:nvPr/>
        </p:nvSpPr>
        <p:spPr>
          <a:xfrm>
            <a:off x="1030550" y="4614875"/>
            <a:ext cx="3792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3. </a:t>
            </a:r>
            <a:endParaRPr/>
          </a:p>
        </p:txBody>
      </p:sp>
      <p:sp>
        <p:nvSpPr>
          <p:cNvPr id="340" name="Google Shape;340;p32"/>
          <p:cNvSpPr/>
          <p:nvPr/>
        </p:nvSpPr>
        <p:spPr>
          <a:xfrm>
            <a:off x="944775" y="4058000"/>
            <a:ext cx="3792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4"/>
        <p:cNvGrpSpPr/>
        <p:nvPr/>
      </p:nvGrpSpPr>
      <p:grpSpPr>
        <a:xfrm>
          <a:off x="0" y="0"/>
          <a:ext cx="0" cy="0"/>
          <a:chOff x="0" y="0"/>
          <a:chExt cx="0" cy="0"/>
        </a:xfrm>
      </p:grpSpPr>
      <p:sp>
        <p:nvSpPr>
          <p:cNvPr id="345" name="Google Shape;345;p33"/>
          <p:cNvSpPr/>
          <p:nvPr/>
        </p:nvSpPr>
        <p:spPr>
          <a:xfrm>
            <a:off x="371475" y="1232025"/>
            <a:ext cx="6353100" cy="2778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Astonished:</a:t>
            </a:r>
            <a:endParaRPr/>
          </a:p>
          <a:p>
            <a:pPr marL="0" lvl="0" indent="0" algn="l" rtl="0">
              <a:spcBef>
                <a:spcPts val="0"/>
              </a:spcBef>
              <a:spcAft>
                <a:spcPts val="0"/>
              </a:spcAft>
              <a:buNone/>
            </a:pPr>
            <a:endParaRPr/>
          </a:p>
          <a:p>
            <a:pPr marL="0" lvl="0" indent="0" algn="l" rtl="0">
              <a:spcBef>
                <a:spcPts val="0"/>
              </a:spcBef>
              <a:spcAft>
                <a:spcPts val="0"/>
              </a:spcAft>
              <a:buNone/>
            </a:pPr>
            <a:r>
              <a:rPr lang="en"/>
              <a:t>Indignant:</a:t>
            </a:r>
            <a:endParaRPr/>
          </a:p>
          <a:p>
            <a:pPr marL="0" lvl="0" indent="0" algn="l" rtl="0">
              <a:spcBef>
                <a:spcPts val="0"/>
              </a:spcBef>
              <a:spcAft>
                <a:spcPts val="0"/>
              </a:spcAft>
              <a:buNone/>
            </a:pPr>
            <a:endParaRPr/>
          </a:p>
          <a:p>
            <a:pPr marL="0" lvl="0" indent="0" algn="l" rtl="0">
              <a:spcBef>
                <a:spcPts val="0"/>
              </a:spcBef>
              <a:spcAft>
                <a:spcPts val="0"/>
              </a:spcAft>
              <a:buNone/>
            </a:pPr>
            <a:r>
              <a:rPr lang="en"/>
              <a:t>Dismay: </a:t>
            </a:r>
            <a:endParaRPr/>
          </a:p>
          <a:p>
            <a:pPr marL="0" lvl="0" indent="0" algn="l" rtl="0">
              <a:spcBef>
                <a:spcPts val="0"/>
              </a:spcBef>
              <a:spcAft>
                <a:spcPts val="0"/>
              </a:spcAft>
              <a:buNone/>
            </a:pPr>
            <a:endParaRPr/>
          </a:p>
          <a:p>
            <a:pPr marL="0" lvl="0" indent="0" algn="l" rtl="0">
              <a:spcBef>
                <a:spcPts val="0"/>
              </a:spcBef>
              <a:spcAft>
                <a:spcPts val="0"/>
              </a:spcAft>
              <a:buNone/>
            </a:pPr>
            <a:r>
              <a:rPr lang="en"/>
              <a:t>Delicate: </a:t>
            </a:r>
            <a:endParaRPr/>
          </a:p>
          <a:p>
            <a:pPr marL="0" lvl="0" indent="0" algn="l" rtl="0">
              <a:spcBef>
                <a:spcPts val="0"/>
              </a:spcBef>
              <a:spcAft>
                <a:spcPts val="0"/>
              </a:spcAft>
              <a:buNone/>
            </a:pPr>
            <a:endParaRPr/>
          </a:p>
        </p:txBody>
      </p:sp>
      <p:sp>
        <p:nvSpPr>
          <p:cNvPr id="346" name="Google Shape;346;p33"/>
          <p:cNvSpPr/>
          <p:nvPr/>
        </p:nvSpPr>
        <p:spPr>
          <a:xfrm>
            <a:off x="315288" y="5031875"/>
            <a:ext cx="6429300" cy="896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DIRECTIONS:</a:t>
            </a:r>
            <a:r>
              <a:rPr lang="en"/>
              <a:t> </a:t>
            </a:r>
            <a:r>
              <a:rPr lang="en" sz="1200"/>
              <a:t>In the book </a:t>
            </a:r>
            <a:r>
              <a:rPr lang="en" sz="1200" u="sng"/>
              <a:t>Aidan of Oren</a:t>
            </a:r>
            <a:r>
              <a:rPr lang="en" sz="1200"/>
              <a:t>, Alan St. Jean writes a chapter named “Diamonds.” Summarize this chapter.  Be sure to include the key points of the chapter.  </a:t>
            </a:r>
            <a:endParaRPr sz="1200"/>
          </a:p>
          <a:p>
            <a:pPr marL="0" lvl="0" indent="0" algn="l" rtl="0">
              <a:spcBef>
                <a:spcPts val="0"/>
              </a:spcBef>
              <a:spcAft>
                <a:spcPts val="0"/>
              </a:spcAft>
              <a:buNone/>
            </a:pPr>
            <a:endParaRPr sz="1200"/>
          </a:p>
        </p:txBody>
      </p:sp>
      <p:sp>
        <p:nvSpPr>
          <p:cNvPr id="347" name="Google Shape;347;p33"/>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10 Chapters 21-22</a:t>
            </a:r>
            <a:endParaRPr sz="1900"/>
          </a:p>
        </p:txBody>
      </p:sp>
      <p:sp>
        <p:nvSpPr>
          <p:cNvPr id="348" name="Google Shape;348;p33"/>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pic>
        <p:nvPicPr>
          <p:cNvPr id="349" name="Google Shape;349;p33"/>
          <p:cNvPicPr preferRelativeResize="0"/>
          <p:nvPr/>
        </p:nvPicPr>
        <p:blipFill rotWithShape="1">
          <a:blip r:embed="rId4">
            <a:alphaModFix/>
          </a:blip>
          <a:srcRect l="12519" t="1453" r="1849" b="51204"/>
          <a:stretch/>
        </p:blipFill>
        <p:spPr>
          <a:xfrm>
            <a:off x="430475" y="5972175"/>
            <a:ext cx="6198926" cy="3495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34"/>
          <p:cNvSpPr/>
          <p:nvPr/>
        </p:nvSpPr>
        <p:spPr>
          <a:xfrm>
            <a:off x="1066800" y="672100"/>
            <a:ext cx="6315000" cy="533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AutoNum type="arabicPeriod"/>
            </a:pPr>
            <a:r>
              <a:rPr lang="en"/>
              <a:t>Draw a picture of the dragon based on Alan St. Jean’s description.    </a:t>
            </a:r>
            <a:endParaRPr/>
          </a:p>
        </p:txBody>
      </p:sp>
      <p:sp>
        <p:nvSpPr>
          <p:cNvPr id="355" name="Google Shape;355;p34"/>
          <p:cNvSpPr/>
          <p:nvPr/>
        </p:nvSpPr>
        <p:spPr>
          <a:xfrm>
            <a:off x="4181450" y="58700"/>
            <a:ext cx="1666800" cy="24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Aidan of Oren.</a:t>
            </a:r>
            <a:endParaRPr/>
          </a:p>
        </p:txBody>
      </p:sp>
      <p:sp>
        <p:nvSpPr>
          <p:cNvPr id="356" name="Google Shape;356;p34"/>
          <p:cNvSpPr/>
          <p:nvPr/>
        </p:nvSpPr>
        <p:spPr>
          <a:xfrm>
            <a:off x="10305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10 </a:t>
            </a:r>
            <a:endParaRPr sz="1900"/>
          </a:p>
        </p:txBody>
      </p:sp>
      <p:sp>
        <p:nvSpPr>
          <p:cNvPr id="357" name="Google Shape;357;p34"/>
          <p:cNvSpPr/>
          <p:nvPr/>
        </p:nvSpPr>
        <p:spPr>
          <a:xfrm>
            <a:off x="285750" y="9512050"/>
            <a:ext cx="71733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358" name="Google Shape;358;p34"/>
          <p:cNvSpPr/>
          <p:nvPr/>
        </p:nvSpPr>
        <p:spPr>
          <a:xfrm>
            <a:off x="657025" y="4133725"/>
            <a:ext cx="2566500" cy="81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2. Color the illustration.  </a:t>
            </a:r>
            <a:endParaRPr/>
          </a:p>
          <a:p>
            <a:pPr marL="0" lvl="0" indent="0" algn="l" rtl="0">
              <a:spcBef>
                <a:spcPts val="0"/>
              </a:spcBef>
              <a:spcAft>
                <a:spcPts val="0"/>
              </a:spcAft>
              <a:buNone/>
            </a:pPr>
            <a:r>
              <a:rPr lang="en"/>
              <a:t>Write a caption to go with the </a:t>
            </a:r>
            <a:endParaRPr/>
          </a:p>
          <a:p>
            <a:pPr marL="0" lvl="0" indent="0" algn="l" rtl="0">
              <a:spcBef>
                <a:spcPts val="0"/>
              </a:spcBef>
              <a:spcAft>
                <a:spcPts val="0"/>
              </a:spcAft>
              <a:buNone/>
            </a:pPr>
            <a:r>
              <a:rPr lang="en"/>
              <a:t>picture. </a:t>
            </a:r>
            <a:endParaRPr/>
          </a:p>
        </p:txBody>
      </p:sp>
      <p:pic>
        <p:nvPicPr>
          <p:cNvPr id="359" name="Google Shape;359;p34"/>
          <p:cNvPicPr preferRelativeResize="0"/>
          <p:nvPr/>
        </p:nvPicPr>
        <p:blipFill>
          <a:blip r:embed="rId3">
            <a:alphaModFix/>
          </a:blip>
          <a:stretch>
            <a:fillRect/>
          </a:stretch>
        </p:blipFill>
        <p:spPr>
          <a:xfrm>
            <a:off x="3886200" y="1973775"/>
            <a:ext cx="3502975" cy="1263500"/>
          </a:xfrm>
          <a:prstGeom prst="rect">
            <a:avLst/>
          </a:prstGeom>
          <a:solidFill>
            <a:schemeClr val="lt1"/>
          </a:solidFill>
          <a:ln w="9525" cap="flat" cmpd="sng">
            <a:solidFill>
              <a:schemeClr val="lt1"/>
            </a:solidFill>
            <a:prstDash val="solid"/>
            <a:round/>
            <a:headEnd type="none" w="sm" len="sm"/>
            <a:tailEnd type="none" w="sm" len="sm"/>
          </a:ln>
        </p:spPr>
      </p:pic>
      <p:sp>
        <p:nvSpPr>
          <p:cNvPr id="360" name="Google Shape;360;p34"/>
          <p:cNvSpPr/>
          <p:nvPr/>
        </p:nvSpPr>
        <p:spPr>
          <a:xfrm>
            <a:off x="3886200" y="1988425"/>
            <a:ext cx="960900" cy="184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2" name="Google Shape;362;p34"/>
          <p:cNvSpPr/>
          <p:nvPr/>
        </p:nvSpPr>
        <p:spPr>
          <a:xfrm>
            <a:off x="2125050" y="8236275"/>
            <a:ext cx="5334000" cy="1727200"/>
          </a:xfrm>
          <a:prstGeom prst="rect">
            <a:avLst/>
          </a:prstGeom>
          <a:solidFill>
            <a:schemeClr val="lt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Caption</a:t>
            </a:r>
            <a:endParaRPr dirty="0"/>
          </a:p>
          <a:p>
            <a:pPr marL="0" lvl="0" indent="0" algn="ctr" rtl="0">
              <a:spcBef>
                <a:spcPts val="0"/>
              </a:spcBef>
              <a:spcAft>
                <a:spcPts val="0"/>
              </a:spcAft>
              <a:buNone/>
            </a:pPr>
            <a:r>
              <a:rPr lang="en" dirty="0"/>
              <a:t>____________________________________________________________________________________________________________________________________________________________</a:t>
            </a:r>
            <a:endParaRPr dirty="0"/>
          </a:p>
        </p:txBody>
      </p:sp>
      <p:sp>
        <p:nvSpPr>
          <p:cNvPr id="364" name="Google Shape;364;p34"/>
          <p:cNvSpPr/>
          <p:nvPr/>
        </p:nvSpPr>
        <p:spPr>
          <a:xfrm>
            <a:off x="10305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10 Chapters 21-22</a:t>
            </a:r>
            <a:endParaRPr sz="1900"/>
          </a:p>
        </p:txBody>
      </p:sp>
      <p:pic>
        <p:nvPicPr>
          <p:cNvPr id="361" name="Google Shape;361;p34"/>
          <p:cNvPicPr preferRelativeResize="0"/>
          <p:nvPr/>
        </p:nvPicPr>
        <p:blipFill>
          <a:blip r:embed="rId4">
            <a:alphaModFix/>
          </a:blip>
          <a:stretch>
            <a:fillRect/>
          </a:stretch>
        </p:blipFill>
        <p:spPr>
          <a:xfrm>
            <a:off x="3140350" y="3854850"/>
            <a:ext cx="4072360" cy="4832849"/>
          </a:xfrm>
          <a:prstGeom prst="rect">
            <a:avLst/>
          </a:prstGeom>
          <a:solidFill>
            <a:schemeClr val="lt1"/>
          </a:solidFill>
          <a:ln w="9525" cap="flat" cmpd="sng">
            <a:solidFill>
              <a:schemeClr val="lt1"/>
            </a:solidFill>
            <a:prstDash val="solid"/>
            <a:round/>
            <a:headEnd type="none" w="sm" len="sm"/>
            <a:tailEnd type="none" w="sm" len="sm"/>
          </a:ln>
        </p:spPr>
      </p:pic>
      <p:sp>
        <p:nvSpPr>
          <p:cNvPr id="363" name="Google Shape;363;p34"/>
          <p:cNvSpPr/>
          <p:nvPr/>
        </p:nvSpPr>
        <p:spPr>
          <a:xfrm>
            <a:off x="739700" y="1241125"/>
            <a:ext cx="2918700" cy="272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8"/>
        <p:cNvGrpSpPr/>
        <p:nvPr/>
      </p:nvGrpSpPr>
      <p:grpSpPr>
        <a:xfrm>
          <a:off x="0" y="0"/>
          <a:ext cx="0" cy="0"/>
          <a:chOff x="0" y="0"/>
          <a:chExt cx="0" cy="0"/>
        </a:xfrm>
      </p:grpSpPr>
      <p:sp>
        <p:nvSpPr>
          <p:cNvPr id="369" name="Google Shape;369;p35"/>
          <p:cNvSpPr/>
          <p:nvPr/>
        </p:nvSpPr>
        <p:spPr>
          <a:xfrm>
            <a:off x="371475" y="1232025"/>
            <a:ext cx="6353100" cy="44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pendant		landmark		sojourn		self-doubt</a:t>
            </a:r>
            <a:endParaRPr/>
          </a:p>
        </p:txBody>
      </p:sp>
      <p:sp>
        <p:nvSpPr>
          <p:cNvPr id="370" name="Google Shape;370;p35"/>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sp>
        <p:nvSpPr>
          <p:cNvPr id="371" name="Google Shape;371;p35"/>
          <p:cNvSpPr/>
          <p:nvPr/>
        </p:nvSpPr>
        <p:spPr>
          <a:xfrm>
            <a:off x="1730600" y="952500"/>
            <a:ext cx="46821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Choose two vocab words to complete the vocab boxes.</a:t>
            </a:r>
            <a:endParaRPr/>
          </a:p>
        </p:txBody>
      </p:sp>
      <p:sp>
        <p:nvSpPr>
          <p:cNvPr id="372" name="Google Shape;372;p35"/>
          <p:cNvSpPr/>
          <p:nvPr/>
        </p:nvSpPr>
        <p:spPr>
          <a:xfrm>
            <a:off x="469550" y="4453950"/>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73" name="Google Shape;373;p35"/>
          <p:cNvPicPr preferRelativeResize="0"/>
          <p:nvPr/>
        </p:nvPicPr>
        <p:blipFill rotWithShape="1">
          <a:blip r:embed="rId4">
            <a:alphaModFix/>
          </a:blip>
          <a:srcRect t="3072"/>
          <a:stretch/>
        </p:blipFill>
        <p:spPr>
          <a:xfrm>
            <a:off x="469547" y="5741353"/>
            <a:ext cx="5333274" cy="3770709"/>
          </a:xfrm>
          <a:prstGeom prst="rect">
            <a:avLst/>
          </a:prstGeom>
          <a:noFill/>
          <a:ln>
            <a:noFill/>
          </a:ln>
        </p:spPr>
      </p:pic>
      <p:sp>
        <p:nvSpPr>
          <p:cNvPr id="374" name="Google Shape;374;p35"/>
          <p:cNvSpPr/>
          <p:nvPr/>
        </p:nvSpPr>
        <p:spPr>
          <a:xfrm>
            <a:off x="469550" y="1773575"/>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75" name="Google Shape;375;p35"/>
          <p:cNvPicPr preferRelativeResize="0"/>
          <p:nvPr/>
        </p:nvPicPr>
        <p:blipFill rotWithShape="1">
          <a:blip r:embed="rId4">
            <a:alphaModFix/>
          </a:blip>
          <a:srcRect t="3072"/>
          <a:stretch/>
        </p:blipFill>
        <p:spPr>
          <a:xfrm>
            <a:off x="1883697" y="1784162"/>
            <a:ext cx="5333274" cy="3770709"/>
          </a:xfrm>
          <a:prstGeom prst="rect">
            <a:avLst/>
          </a:prstGeom>
          <a:noFill/>
          <a:ln>
            <a:noFill/>
          </a:ln>
        </p:spPr>
      </p:pic>
      <p:sp>
        <p:nvSpPr>
          <p:cNvPr id="376" name="Google Shape;376;p35"/>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11 Chapters 23-24</a:t>
            </a:r>
            <a:endParaRPr sz="1900"/>
          </a:p>
        </p:txBody>
      </p:sp>
      <p:cxnSp>
        <p:nvCxnSpPr>
          <p:cNvPr id="3" name="Straight Connector 2"/>
          <p:cNvCxnSpPr/>
          <p:nvPr/>
        </p:nvCxnSpPr>
        <p:spPr>
          <a:xfrm flipH="1">
            <a:off x="1981200" y="1773575"/>
            <a:ext cx="4940300" cy="10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6034" y="5741353"/>
            <a:ext cx="4940300" cy="10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0"/>
        <p:cNvGrpSpPr/>
        <p:nvPr/>
      </p:nvGrpSpPr>
      <p:grpSpPr>
        <a:xfrm>
          <a:off x="0" y="0"/>
          <a:ext cx="0" cy="0"/>
          <a:chOff x="0" y="0"/>
          <a:chExt cx="0" cy="0"/>
        </a:xfrm>
      </p:grpSpPr>
      <p:sp>
        <p:nvSpPr>
          <p:cNvPr id="381" name="Google Shape;381;p36"/>
          <p:cNvSpPr/>
          <p:nvPr/>
        </p:nvSpPr>
        <p:spPr>
          <a:xfrm>
            <a:off x="1323975" y="1952625"/>
            <a:ext cx="5629200" cy="67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1409700" y="1524000"/>
            <a:ext cx="37530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Draw a picture of Lilly’s basket.  </a:t>
            </a:r>
            <a:endParaRPr/>
          </a:p>
        </p:txBody>
      </p:sp>
      <p:sp>
        <p:nvSpPr>
          <p:cNvPr id="383" name="Google Shape;383;p36"/>
          <p:cNvSpPr/>
          <p:nvPr/>
        </p:nvSpPr>
        <p:spPr>
          <a:xfrm>
            <a:off x="2219325" y="1171575"/>
            <a:ext cx="1666800" cy="24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Aidan of Oren.</a:t>
            </a:r>
            <a:endParaRPr/>
          </a:p>
        </p:txBody>
      </p:sp>
      <p:sp>
        <p:nvSpPr>
          <p:cNvPr id="384" name="Google Shape;384;p36"/>
          <p:cNvSpPr/>
          <p:nvPr/>
        </p:nvSpPr>
        <p:spPr>
          <a:xfrm>
            <a:off x="10305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11 </a:t>
            </a:r>
            <a:endParaRPr sz="1900"/>
          </a:p>
        </p:txBody>
      </p:sp>
      <p:sp>
        <p:nvSpPr>
          <p:cNvPr id="385" name="Google Shape;385;p36"/>
          <p:cNvSpPr/>
          <p:nvPr/>
        </p:nvSpPr>
        <p:spPr>
          <a:xfrm>
            <a:off x="285750" y="9512050"/>
            <a:ext cx="71733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386" name="Google Shape;386;p36"/>
          <p:cNvSpPr/>
          <p:nvPr/>
        </p:nvSpPr>
        <p:spPr>
          <a:xfrm>
            <a:off x="1409700" y="2614000"/>
            <a:ext cx="6181800" cy="533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What do you think Aidan’s Grandmama  meant when she advised, “The future is what you make it.”</a:t>
            </a:r>
            <a:endParaRPr sz="1600"/>
          </a:p>
        </p:txBody>
      </p:sp>
      <p:sp>
        <p:nvSpPr>
          <p:cNvPr id="387" name="Google Shape;387;p36"/>
          <p:cNvSpPr/>
          <p:nvPr/>
        </p:nvSpPr>
        <p:spPr>
          <a:xfrm>
            <a:off x="1409700" y="4614863"/>
            <a:ext cx="56292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What is Lilly most worried about?</a:t>
            </a:r>
            <a:endParaRPr/>
          </a:p>
        </p:txBody>
      </p:sp>
      <p:pic>
        <p:nvPicPr>
          <p:cNvPr id="388" name="Google Shape;388;p36"/>
          <p:cNvPicPr preferRelativeResize="0"/>
          <p:nvPr/>
        </p:nvPicPr>
        <p:blipFill rotWithShape="1">
          <a:blip r:embed="rId4">
            <a:alphaModFix/>
          </a:blip>
          <a:srcRect l="13134"/>
          <a:stretch/>
        </p:blipFill>
        <p:spPr>
          <a:xfrm>
            <a:off x="1323975" y="3181225"/>
            <a:ext cx="6267449" cy="881250"/>
          </a:xfrm>
          <a:prstGeom prst="rect">
            <a:avLst/>
          </a:prstGeom>
          <a:noFill/>
          <a:ln>
            <a:noFill/>
          </a:ln>
        </p:spPr>
      </p:pic>
      <p:pic>
        <p:nvPicPr>
          <p:cNvPr id="389" name="Google Shape;389;p36"/>
          <p:cNvPicPr preferRelativeResize="0"/>
          <p:nvPr/>
        </p:nvPicPr>
        <p:blipFill rotWithShape="1">
          <a:blip r:embed="rId4">
            <a:alphaModFix/>
          </a:blip>
          <a:srcRect l="13134"/>
          <a:stretch/>
        </p:blipFill>
        <p:spPr>
          <a:xfrm>
            <a:off x="1409700" y="5043038"/>
            <a:ext cx="6267449" cy="881250"/>
          </a:xfrm>
          <a:prstGeom prst="rect">
            <a:avLst/>
          </a:prstGeom>
          <a:noFill/>
          <a:ln>
            <a:noFill/>
          </a:ln>
        </p:spPr>
      </p:pic>
      <p:pic>
        <p:nvPicPr>
          <p:cNvPr id="390" name="Google Shape;390;p36"/>
          <p:cNvPicPr preferRelativeResize="0"/>
          <p:nvPr/>
        </p:nvPicPr>
        <p:blipFill rotWithShape="1">
          <a:blip r:embed="rId5">
            <a:alphaModFix/>
          </a:blip>
          <a:srcRect l="18752"/>
          <a:stretch/>
        </p:blipFill>
        <p:spPr>
          <a:xfrm>
            <a:off x="1409712" y="7634063"/>
            <a:ext cx="6315074" cy="1457400"/>
          </a:xfrm>
          <a:prstGeom prst="rect">
            <a:avLst/>
          </a:prstGeom>
          <a:noFill/>
          <a:ln>
            <a:noFill/>
          </a:ln>
        </p:spPr>
      </p:pic>
      <p:sp>
        <p:nvSpPr>
          <p:cNvPr id="391" name="Google Shape;391;p36"/>
          <p:cNvSpPr/>
          <p:nvPr/>
        </p:nvSpPr>
        <p:spPr>
          <a:xfrm>
            <a:off x="1409700" y="7164125"/>
            <a:ext cx="5629200" cy="533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What did McKenzie give to Aidan to help him not be afraid?  Do you think it will help?</a:t>
            </a:r>
            <a:endParaRPr/>
          </a:p>
        </p:txBody>
      </p:sp>
      <p:pic>
        <p:nvPicPr>
          <p:cNvPr id="392" name="Google Shape;392;p36"/>
          <p:cNvPicPr preferRelativeResize="0"/>
          <p:nvPr/>
        </p:nvPicPr>
        <p:blipFill rotWithShape="1">
          <a:blip r:embed="rId4">
            <a:alphaModFix/>
          </a:blip>
          <a:srcRect l="13134"/>
          <a:stretch/>
        </p:blipFill>
        <p:spPr>
          <a:xfrm>
            <a:off x="1409700" y="6056975"/>
            <a:ext cx="6267449" cy="881250"/>
          </a:xfrm>
          <a:prstGeom prst="rect">
            <a:avLst/>
          </a:prstGeom>
          <a:noFill/>
          <a:ln>
            <a:noFill/>
          </a:ln>
        </p:spPr>
      </p:pic>
      <p:sp>
        <p:nvSpPr>
          <p:cNvPr id="393" name="Google Shape;393;p36"/>
          <p:cNvSpPr/>
          <p:nvPr/>
        </p:nvSpPr>
        <p:spPr>
          <a:xfrm>
            <a:off x="1129400" y="5320400"/>
            <a:ext cx="2802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4" name="Google Shape;394;p36"/>
          <p:cNvSpPr/>
          <p:nvPr/>
        </p:nvSpPr>
        <p:spPr>
          <a:xfrm>
            <a:off x="1079900" y="7273775"/>
            <a:ext cx="3792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4. </a:t>
            </a:r>
            <a:endParaRPr/>
          </a:p>
        </p:txBody>
      </p:sp>
      <p:pic>
        <p:nvPicPr>
          <p:cNvPr id="395" name="Google Shape;395;p36"/>
          <p:cNvPicPr preferRelativeResize="0"/>
          <p:nvPr/>
        </p:nvPicPr>
        <p:blipFill rotWithShape="1">
          <a:blip r:embed="rId4">
            <a:alphaModFix/>
          </a:blip>
          <a:srcRect l="13134"/>
          <a:stretch/>
        </p:blipFill>
        <p:spPr>
          <a:xfrm>
            <a:off x="1323975" y="3774575"/>
            <a:ext cx="6267449" cy="881250"/>
          </a:xfrm>
          <a:prstGeom prst="rect">
            <a:avLst/>
          </a:prstGeom>
          <a:noFill/>
          <a:ln>
            <a:noFill/>
          </a:ln>
        </p:spPr>
      </p:pic>
      <p:sp>
        <p:nvSpPr>
          <p:cNvPr id="396" name="Google Shape;396;p36"/>
          <p:cNvSpPr/>
          <p:nvPr/>
        </p:nvSpPr>
        <p:spPr>
          <a:xfrm>
            <a:off x="1030550" y="4614875"/>
            <a:ext cx="3792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3. </a:t>
            </a:r>
            <a:endParaRPr/>
          </a:p>
        </p:txBody>
      </p:sp>
      <p:sp>
        <p:nvSpPr>
          <p:cNvPr id="397" name="Google Shape;397;p36"/>
          <p:cNvSpPr/>
          <p:nvPr/>
        </p:nvSpPr>
        <p:spPr>
          <a:xfrm>
            <a:off x="944775" y="4058000"/>
            <a:ext cx="3792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398" name="Google Shape;398;p36"/>
          <p:cNvSpPr/>
          <p:nvPr/>
        </p:nvSpPr>
        <p:spPr>
          <a:xfrm>
            <a:off x="944775"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11 Chapters 23-24</a:t>
            </a: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2"/>
        <p:cNvGrpSpPr/>
        <p:nvPr/>
      </p:nvGrpSpPr>
      <p:grpSpPr>
        <a:xfrm>
          <a:off x="0" y="0"/>
          <a:ext cx="0" cy="0"/>
          <a:chOff x="0" y="0"/>
          <a:chExt cx="0" cy="0"/>
        </a:xfrm>
      </p:grpSpPr>
      <p:sp>
        <p:nvSpPr>
          <p:cNvPr id="403" name="Google Shape;403;p37"/>
          <p:cNvSpPr/>
          <p:nvPr/>
        </p:nvSpPr>
        <p:spPr>
          <a:xfrm>
            <a:off x="1409700" y="1524000"/>
            <a:ext cx="48510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Sketch the next scene. Add details and a caption.</a:t>
            </a:r>
            <a:endParaRPr/>
          </a:p>
        </p:txBody>
      </p:sp>
      <p:sp>
        <p:nvSpPr>
          <p:cNvPr id="404" name="Google Shape;404;p37"/>
          <p:cNvSpPr/>
          <p:nvPr/>
        </p:nvSpPr>
        <p:spPr>
          <a:xfrm>
            <a:off x="2219325" y="1171575"/>
            <a:ext cx="1666800" cy="24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Aidan of Oren.</a:t>
            </a:r>
            <a:endParaRPr/>
          </a:p>
        </p:txBody>
      </p:sp>
      <p:sp>
        <p:nvSpPr>
          <p:cNvPr id="405" name="Google Shape;405;p37"/>
          <p:cNvSpPr/>
          <p:nvPr/>
        </p:nvSpPr>
        <p:spPr>
          <a:xfrm>
            <a:off x="10305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12 Chapters 25-26</a:t>
            </a:r>
            <a:endParaRPr sz="1900"/>
          </a:p>
        </p:txBody>
      </p:sp>
      <p:sp>
        <p:nvSpPr>
          <p:cNvPr id="406" name="Google Shape;406;p37"/>
          <p:cNvSpPr/>
          <p:nvPr/>
        </p:nvSpPr>
        <p:spPr>
          <a:xfrm>
            <a:off x="285750" y="9512050"/>
            <a:ext cx="71733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sp>
        <p:nvSpPr>
          <p:cNvPr id="407" name="Google Shape;407;p37"/>
          <p:cNvSpPr/>
          <p:nvPr/>
        </p:nvSpPr>
        <p:spPr>
          <a:xfrm>
            <a:off x="1409700" y="4614863"/>
            <a:ext cx="56292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What is Lilly most worried about?</a:t>
            </a:r>
            <a:endParaRPr/>
          </a:p>
        </p:txBody>
      </p:sp>
      <p:pic>
        <p:nvPicPr>
          <p:cNvPr id="408" name="Google Shape;408;p37"/>
          <p:cNvPicPr preferRelativeResize="0"/>
          <p:nvPr/>
        </p:nvPicPr>
        <p:blipFill rotWithShape="1">
          <a:blip r:embed="rId4">
            <a:alphaModFix/>
          </a:blip>
          <a:srcRect l="13134"/>
          <a:stretch/>
        </p:blipFill>
        <p:spPr>
          <a:xfrm>
            <a:off x="1409700" y="5043038"/>
            <a:ext cx="6267449" cy="881250"/>
          </a:xfrm>
          <a:prstGeom prst="rect">
            <a:avLst/>
          </a:prstGeom>
          <a:noFill/>
          <a:ln>
            <a:noFill/>
          </a:ln>
        </p:spPr>
      </p:pic>
      <p:pic>
        <p:nvPicPr>
          <p:cNvPr id="409" name="Google Shape;409;p37"/>
          <p:cNvPicPr preferRelativeResize="0"/>
          <p:nvPr/>
        </p:nvPicPr>
        <p:blipFill rotWithShape="1">
          <a:blip r:embed="rId5">
            <a:alphaModFix/>
          </a:blip>
          <a:srcRect l="18752"/>
          <a:stretch/>
        </p:blipFill>
        <p:spPr>
          <a:xfrm>
            <a:off x="1409712" y="7634063"/>
            <a:ext cx="6315074" cy="1457400"/>
          </a:xfrm>
          <a:prstGeom prst="rect">
            <a:avLst/>
          </a:prstGeom>
          <a:noFill/>
          <a:ln>
            <a:noFill/>
          </a:ln>
        </p:spPr>
      </p:pic>
      <p:sp>
        <p:nvSpPr>
          <p:cNvPr id="410" name="Google Shape;410;p37"/>
          <p:cNvSpPr/>
          <p:nvPr/>
        </p:nvSpPr>
        <p:spPr>
          <a:xfrm>
            <a:off x="1409700" y="7164125"/>
            <a:ext cx="5629200" cy="533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How did Damon help Charles?</a:t>
            </a:r>
            <a:endParaRPr/>
          </a:p>
        </p:txBody>
      </p:sp>
      <p:pic>
        <p:nvPicPr>
          <p:cNvPr id="411" name="Google Shape;411;p37"/>
          <p:cNvPicPr preferRelativeResize="0"/>
          <p:nvPr/>
        </p:nvPicPr>
        <p:blipFill rotWithShape="1">
          <a:blip r:embed="rId4">
            <a:alphaModFix/>
          </a:blip>
          <a:srcRect l="13134"/>
          <a:stretch/>
        </p:blipFill>
        <p:spPr>
          <a:xfrm>
            <a:off x="1409700" y="6056975"/>
            <a:ext cx="6267449" cy="881250"/>
          </a:xfrm>
          <a:prstGeom prst="rect">
            <a:avLst/>
          </a:prstGeom>
          <a:noFill/>
          <a:ln>
            <a:noFill/>
          </a:ln>
        </p:spPr>
      </p:pic>
      <p:sp>
        <p:nvSpPr>
          <p:cNvPr id="412" name="Google Shape;412;p37"/>
          <p:cNvSpPr/>
          <p:nvPr/>
        </p:nvSpPr>
        <p:spPr>
          <a:xfrm>
            <a:off x="1129400" y="5320400"/>
            <a:ext cx="2802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3" name="Google Shape;413;p37"/>
          <p:cNvSpPr/>
          <p:nvPr/>
        </p:nvSpPr>
        <p:spPr>
          <a:xfrm>
            <a:off x="1079900" y="7273775"/>
            <a:ext cx="3792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2. </a:t>
            </a:r>
            <a:endParaRPr/>
          </a:p>
        </p:txBody>
      </p:sp>
      <p:pic>
        <p:nvPicPr>
          <p:cNvPr id="414" name="Google Shape;414;p37"/>
          <p:cNvPicPr preferRelativeResize="0"/>
          <p:nvPr/>
        </p:nvPicPr>
        <p:blipFill rotWithShape="1">
          <a:blip r:embed="rId4">
            <a:alphaModFix/>
          </a:blip>
          <a:srcRect l="13134"/>
          <a:stretch/>
        </p:blipFill>
        <p:spPr>
          <a:xfrm>
            <a:off x="1323975" y="3774575"/>
            <a:ext cx="6267449" cy="881250"/>
          </a:xfrm>
          <a:prstGeom prst="rect">
            <a:avLst/>
          </a:prstGeom>
          <a:noFill/>
          <a:ln>
            <a:noFill/>
          </a:ln>
        </p:spPr>
      </p:pic>
      <p:sp>
        <p:nvSpPr>
          <p:cNvPr id="415" name="Google Shape;415;p37"/>
          <p:cNvSpPr/>
          <p:nvPr/>
        </p:nvSpPr>
        <p:spPr>
          <a:xfrm>
            <a:off x="1030550" y="4614875"/>
            <a:ext cx="3792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3. </a:t>
            </a:r>
            <a:endParaRPr/>
          </a:p>
        </p:txBody>
      </p:sp>
      <p:sp>
        <p:nvSpPr>
          <p:cNvPr id="416" name="Google Shape;416;p37"/>
          <p:cNvSpPr/>
          <p:nvPr/>
        </p:nvSpPr>
        <p:spPr>
          <a:xfrm>
            <a:off x="944775" y="4058000"/>
            <a:ext cx="3792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417" name="Google Shape;417;p37"/>
          <p:cNvSpPr/>
          <p:nvPr/>
        </p:nvSpPr>
        <p:spPr>
          <a:xfrm>
            <a:off x="1129400" y="2063800"/>
            <a:ext cx="6462000" cy="487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8" name="Google Shape;418;p37"/>
          <p:cNvPicPr preferRelativeResize="0"/>
          <p:nvPr/>
        </p:nvPicPr>
        <p:blipFill>
          <a:blip r:embed="rId6">
            <a:alphaModFix/>
          </a:blip>
          <a:stretch>
            <a:fillRect/>
          </a:stretch>
        </p:blipFill>
        <p:spPr>
          <a:xfrm>
            <a:off x="1409751" y="2063800"/>
            <a:ext cx="2731049" cy="4455902"/>
          </a:xfrm>
          <a:prstGeom prst="rect">
            <a:avLst/>
          </a:prstGeom>
          <a:noFill/>
          <a:ln>
            <a:noFill/>
          </a:ln>
        </p:spPr>
      </p:pic>
      <p:sp>
        <p:nvSpPr>
          <p:cNvPr id="419" name="Google Shape;419;p37"/>
          <p:cNvSpPr/>
          <p:nvPr/>
        </p:nvSpPr>
        <p:spPr>
          <a:xfrm>
            <a:off x="4516000" y="2063800"/>
            <a:ext cx="2731200" cy="4455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3"/>
        <p:cNvGrpSpPr/>
        <p:nvPr/>
      </p:nvGrpSpPr>
      <p:grpSpPr>
        <a:xfrm>
          <a:off x="0" y="0"/>
          <a:ext cx="0" cy="0"/>
          <a:chOff x="0" y="0"/>
          <a:chExt cx="0" cy="0"/>
        </a:xfrm>
      </p:grpSpPr>
      <p:sp>
        <p:nvSpPr>
          <p:cNvPr id="424" name="Google Shape;424;p38"/>
          <p:cNvSpPr/>
          <p:nvPr/>
        </p:nvSpPr>
        <p:spPr>
          <a:xfrm>
            <a:off x="371475" y="1232025"/>
            <a:ext cx="6353100" cy="44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marvelous		strand		charbroiled		cooing</a:t>
            </a:r>
            <a:endParaRPr/>
          </a:p>
        </p:txBody>
      </p:sp>
      <p:sp>
        <p:nvSpPr>
          <p:cNvPr id="425" name="Google Shape;425;p38"/>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426" name="Google Shape;426;p38"/>
          <p:cNvSpPr/>
          <p:nvPr/>
        </p:nvSpPr>
        <p:spPr>
          <a:xfrm>
            <a:off x="1730600" y="952500"/>
            <a:ext cx="46821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Choose two vocab words to complete the vocab boxes.</a:t>
            </a:r>
            <a:endParaRPr/>
          </a:p>
        </p:txBody>
      </p:sp>
      <p:sp>
        <p:nvSpPr>
          <p:cNvPr id="427" name="Google Shape;427;p38"/>
          <p:cNvSpPr/>
          <p:nvPr/>
        </p:nvSpPr>
        <p:spPr>
          <a:xfrm>
            <a:off x="469550" y="4453950"/>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28" name="Google Shape;428;p38"/>
          <p:cNvPicPr preferRelativeResize="0"/>
          <p:nvPr/>
        </p:nvPicPr>
        <p:blipFill rotWithShape="1">
          <a:blip r:embed="rId4">
            <a:alphaModFix/>
          </a:blip>
          <a:srcRect t="3072"/>
          <a:stretch/>
        </p:blipFill>
        <p:spPr>
          <a:xfrm>
            <a:off x="469547" y="5741353"/>
            <a:ext cx="5333274" cy="3770709"/>
          </a:xfrm>
          <a:prstGeom prst="rect">
            <a:avLst/>
          </a:prstGeom>
          <a:noFill/>
          <a:ln>
            <a:noFill/>
          </a:ln>
        </p:spPr>
      </p:pic>
      <p:sp>
        <p:nvSpPr>
          <p:cNvPr id="429" name="Google Shape;429;p38"/>
          <p:cNvSpPr/>
          <p:nvPr/>
        </p:nvSpPr>
        <p:spPr>
          <a:xfrm>
            <a:off x="469550" y="1773575"/>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0" name="Google Shape;430;p38"/>
          <p:cNvPicPr preferRelativeResize="0"/>
          <p:nvPr/>
        </p:nvPicPr>
        <p:blipFill rotWithShape="1">
          <a:blip r:embed="rId4">
            <a:alphaModFix/>
          </a:blip>
          <a:srcRect t="3072"/>
          <a:stretch/>
        </p:blipFill>
        <p:spPr>
          <a:xfrm>
            <a:off x="1883697" y="1784162"/>
            <a:ext cx="5333274" cy="3770709"/>
          </a:xfrm>
          <a:prstGeom prst="rect">
            <a:avLst/>
          </a:prstGeom>
          <a:noFill/>
          <a:ln>
            <a:noFill/>
          </a:ln>
        </p:spPr>
      </p:pic>
      <p:sp>
        <p:nvSpPr>
          <p:cNvPr id="431" name="Google Shape;431;p38"/>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12 Chapters 25-26</a:t>
            </a:r>
            <a:endParaRPr sz="1900"/>
          </a:p>
        </p:txBody>
      </p:sp>
      <p:cxnSp>
        <p:nvCxnSpPr>
          <p:cNvPr id="10" name="Straight Connector 9"/>
          <p:cNvCxnSpPr/>
          <p:nvPr/>
        </p:nvCxnSpPr>
        <p:spPr>
          <a:xfrm flipH="1">
            <a:off x="1981200" y="1773575"/>
            <a:ext cx="4940300" cy="10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7250" y="5741353"/>
            <a:ext cx="4940300" cy="10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5"/>
        <p:cNvGrpSpPr/>
        <p:nvPr/>
      </p:nvGrpSpPr>
      <p:grpSpPr>
        <a:xfrm>
          <a:off x="0" y="0"/>
          <a:ext cx="0" cy="0"/>
          <a:chOff x="0" y="0"/>
          <a:chExt cx="0" cy="0"/>
        </a:xfrm>
      </p:grpSpPr>
      <p:sp>
        <p:nvSpPr>
          <p:cNvPr id="436" name="Google Shape;436;p39"/>
          <p:cNvSpPr/>
          <p:nvPr/>
        </p:nvSpPr>
        <p:spPr>
          <a:xfrm>
            <a:off x="371475" y="1232025"/>
            <a:ext cx="6353100" cy="2778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Shunned:</a:t>
            </a:r>
            <a:endParaRPr/>
          </a:p>
          <a:p>
            <a:pPr marL="0" lvl="0" indent="0" algn="l" rtl="0">
              <a:spcBef>
                <a:spcPts val="0"/>
              </a:spcBef>
              <a:spcAft>
                <a:spcPts val="0"/>
              </a:spcAft>
              <a:buNone/>
            </a:pPr>
            <a:endParaRPr/>
          </a:p>
          <a:p>
            <a:pPr marL="0" lvl="0" indent="0" algn="l" rtl="0">
              <a:spcBef>
                <a:spcPts val="0"/>
              </a:spcBef>
              <a:spcAft>
                <a:spcPts val="0"/>
              </a:spcAft>
              <a:buNone/>
            </a:pPr>
            <a:r>
              <a:rPr lang="en"/>
              <a:t>Disperse:</a:t>
            </a:r>
            <a:endParaRPr/>
          </a:p>
          <a:p>
            <a:pPr marL="0" lvl="0" indent="0" algn="l" rtl="0">
              <a:spcBef>
                <a:spcPts val="0"/>
              </a:spcBef>
              <a:spcAft>
                <a:spcPts val="0"/>
              </a:spcAft>
              <a:buNone/>
            </a:pPr>
            <a:endParaRPr/>
          </a:p>
          <a:p>
            <a:pPr marL="0" lvl="0" indent="0" algn="l" rtl="0">
              <a:spcBef>
                <a:spcPts val="0"/>
              </a:spcBef>
              <a:spcAft>
                <a:spcPts val="0"/>
              </a:spcAft>
              <a:buNone/>
            </a:pPr>
            <a:r>
              <a:rPr lang="en"/>
              <a:t>Restore: </a:t>
            </a:r>
            <a:endParaRPr/>
          </a:p>
          <a:p>
            <a:pPr marL="0" lvl="0" indent="0" algn="l" rtl="0">
              <a:spcBef>
                <a:spcPts val="0"/>
              </a:spcBef>
              <a:spcAft>
                <a:spcPts val="0"/>
              </a:spcAft>
              <a:buNone/>
            </a:pPr>
            <a:endParaRPr/>
          </a:p>
          <a:p>
            <a:pPr marL="0" lvl="0" indent="0" algn="l" rtl="0">
              <a:spcBef>
                <a:spcPts val="0"/>
              </a:spcBef>
              <a:spcAft>
                <a:spcPts val="0"/>
              </a:spcAft>
              <a:buNone/>
            </a:pPr>
            <a:r>
              <a:rPr lang="en"/>
              <a:t>Stump: </a:t>
            </a:r>
            <a:endParaRPr/>
          </a:p>
          <a:p>
            <a:pPr marL="0" lvl="0" indent="0" algn="l" rtl="0">
              <a:spcBef>
                <a:spcPts val="0"/>
              </a:spcBef>
              <a:spcAft>
                <a:spcPts val="0"/>
              </a:spcAft>
              <a:buNone/>
            </a:pPr>
            <a:endParaRPr/>
          </a:p>
        </p:txBody>
      </p:sp>
      <p:sp>
        <p:nvSpPr>
          <p:cNvPr id="437" name="Google Shape;437;p39"/>
          <p:cNvSpPr/>
          <p:nvPr/>
        </p:nvSpPr>
        <p:spPr>
          <a:xfrm>
            <a:off x="285750" y="4943325"/>
            <a:ext cx="6429300" cy="120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DIRECTIONS:</a:t>
            </a:r>
            <a:r>
              <a:rPr lang="en"/>
              <a:t> </a:t>
            </a:r>
            <a:r>
              <a:rPr lang="en" sz="1200"/>
              <a:t>In  </a:t>
            </a:r>
            <a:r>
              <a:rPr lang="en" sz="1200" u="sng"/>
              <a:t>Aidan of Oren</a:t>
            </a:r>
            <a:r>
              <a:rPr lang="en" sz="1200"/>
              <a:t>, Alan St. Jean writes about a Prince from Goth.  How did he change?   Use examples from the text to support your answer. </a:t>
            </a:r>
            <a:endParaRPr sz="1200"/>
          </a:p>
          <a:p>
            <a:pPr marL="0" lvl="0" indent="0" algn="l" rtl="0">
              <a:spcBef>
                <a:spcPts val="0"/>
              </a:spcBef>
              <a:spcAft>
                <a:spcPts val="0"/>
              </a:spcAft>
              <a:buNone/>
            </a:pPr>
            <a:endParaRPr sz="1200"/>
          </a:p>
        </p:txBody>
      </p:sp>
      <p:sp>
        <p:nvSpPr>
          <p:cNvPr id="438" name="Google Shape;438;p39"/>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13 Chapters 27-28</a:t>
            </a:r>
            <a:endParaRPr sz="1900"/>
          </a:p>
        </p:txBody>
      </p:sp>
      <p:sp>
        <p:nvSpPr>
          <p:cNvPr id="439" name="Google Shape;439;p39"/>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pic>
        <p:nvPicPr>
          <p:cNvPr id="440" name="Google Shape;440;p39"/>
          <p:cNvPicPr preferRelativeResize="0"/>
          <p:nvPr/>
        </p:nvPicPr>
        <p:blipFill rotWithShape="1">
          <a:blip r:embed="rId4">
            <a:alphaModFix/>
          </a:blip>
          <a:srcRect l="12519" t="1453" r="1849" b="51204"/>
          <a:stretch/>
        </p:blipFill>
        <p:spPr>
          <a:xfrm>
            <a:off x="430475" y="5972175"/>
            <a:ext cx="6198926" cy="3495675"/>
          </a:xfrm>
          <a:prstGeom prst="rect">
            <a:avLst/>
          </a:prstGeom>
          <a:noFill/>
          <a:ln>
            <a:noFill/>
          </a:ln>
        </p:spPr>
      </p:pic>
      <p:sp>
        <p:nvSpPr>
          <p:cNvPr id="441" name="Google Shape;441;p39"/>
          <p:cNvSpPr/>
          <p:nvPr/>
        </p:nvSpPr>
        <p:spPr>
          <a:xfrm>
            <a:off x="431075" y="4639175"/>
            <a:ext cx="4351800" cy="441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Signpost: Contrast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5"/>
        <p:cNvGrpSpPr/>
        <p:nvPr/>
      </p:nvGrpSpPr>
      <p:grpSpPr>
        <a:xfrm>
          <a:off x="0" y="0"/>
          <a:ext cx="0" cy="0"/>
          <a:chOff x="0" y="0"/>
          <a:chExt cx="0" cy="0"/>
        </a:xfrm>
      </p:grpSpPr>
      <p:sp>
        <p:nvSpPr>
          <p:cNvPr id="446" name="Google Shape;446;p40"/>
          <p:cNvSpPr/>
          <p:nvPr/>
        </p:nvSpPr>
        <p:spPr>
          <a:xfrm>
            <a:off x="1323975" y="1952625"/>
            <a:ext cx="5629200" cy="67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a:off x="1409700" y="1524000"/>
            <a:ext cx="37530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Draw the tree stump. </a:t>
            </a:r>
            <a:endParaRPr/>
          </a:p>
        </p:txBody>
      </p:sp>
      <p:sp>
        <p:nvSpPr>
          <p:cNvPr id="448" name="Google Shape;448;p40"/>
          <p:cNvSpPr/>
          <p:nvPr/>
        </p:nvSpPr>
        <p:spPr>
          <a:xfrm>
            <a:off x="2219325" y="1171575"/>
            <a:ext cx="1666800" cy="24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Aidan of Oren.</a:t>
            </a:r>
            <a:endParaRPr/>
          </a:p>
        </p:txBody>
      </p:sp>
      <p:sp>
        <p:nvSpPr>
          <p:cNvPr id="449" name="Google Shape;449;p40"/>
          <p:cNvSpPr/>
          <p:nvPr/>
        </p:nvSpPr>
        <p:spPr>
          <a:xfrm>
            <a:off x="10305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13</a:t>
            </a:r>
            <a:endParaRPr sz="1900"/>
          </a:p>
        </p:txBody>
      </p:sp>
      <p:sp>
        <p:nvSpPr>
          <p:cNvPr id="450" name="Google Shape;450;p40"/>
          <p:cNvSpPr/>
          <p:nvPr/>
        </p:nvSpPr>
        <p:spPr>
          <a:xfrm>
            <a:off x="285750" y="9512050"/>
            <a:ext cx="71733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451" name="Google Shape;451;p40"/>
          <p:cNvSpPr/>
          <p:nvPr/>
        </p:nvSpPr>
        <p:spPr>
          <a:xfrm>
            <a:off x="1409700" y="2814500"/>
            <a:ext cx="56292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Describe Gorgon. </a:t>
            </a:r>
            <a:endParaRPr/>
          </a:p>
        </p:txBody>
      </p:sp>
      <p:sp>
        <p:nvSpPr>
          <p:cNvPr id="452" name="Google Shape;452;p40"/>
          <p:cNvSpPr/>
          <p:nvPr/>
        </p:nvSpPr>
        <p:spPr>
          <a:xfrm>
            <a:off x="1323975" y="4044701"/>
            <a:ext cx="56292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Where did Aidan get his AHA Moment from to help Gorgon?</a:t>
            </a:r>
            <a:endParaRPr dirty="0"/>
          </a:p>
        </p:txBody>
      </p:sp>
      <p:sp>
        <p:nvSpPr>
          <p:cNvPr id="453" name="Google Shape;453;p40"/>
          <p:cNvSpPr/>
          <p:nvPr/>
        </p:nvSpPr>
        <p:spPr>
          <a:xfrm>
            <a:off x="1323975" y="5132977"/>
            <a:ext cx="5629200" cy="67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How did the imp help?</a:t>
            </a:r>
            <a:endParaRPr dirty="0"/>
          </a:p>
        </p:txBody>
      </p:sp>
      <p:pic>
        <p:nvPicPr>
          <p:cNvPr id="454" name="Google Shape;454;p40"/>
          <p:cNvPicPr preferRelativeResize="0"/>
          <p:nvPr/>
        </p:nvPicPr>
        <p:blipFill rotWithShape="1">
          <a:blip r:embed="rId4">
            <a:alphaModFix/>
          </a:blip>
          <a:srcRect l="13134"/>
          <a:stretch/>
        </p:blipFill>
        <p:spPr>
          <a:xfrm>
            <a:off x="1323975" y="3181225"/>
            <a:ext cx="6267449" cy="881250"/>
          </a:xfrm>
          <a:prstGeom prst="rect">
            <a:avLst/>
          </a:prstGeom>
          <a:noFill/>
          <a:ln>
            <a:noFill/>
          </a:ln>
        </p:spPr>
      </p:pic>
      <p:pic>
        <p:nvPicPr>
          <p:cNvPr id="455" name="Google Shape;455;p40"/>
          <p:cNvPicPr preferRelativeResize="0"/>
          <p:nvPr/>
        </p:nvPicPr>
        <p:blipFill rotWithShape="1">
          <a:blip r:embed="rId4">
            <a:alphaModFix/>
          </a:blip>
          <a:srcRect l="13134"/>
          <a:stretch/>
        </p:blipFill>
        <p:spPr>
          <a:xfrm>
            <a:off x="1409700" y="4468638"/>
            <a:ext cx="6267449" cy="881250"/>
          </a:xfrm>
          <a:prstGeom prst="rect">
            <a:avLst/>
          </a:prstGeom>
          <a:noFill/>
          <a:ln>
            <a:noFill/>
          </a:ln>
        </p:spPr>
      </p:pic>
      <p:pic>
        <p:nvPicPr>
          <p:cNvPr id="456" name="Google Shape;456;p40"/>
          <p:cNvPicPr preferRelativeResize="0"/>
          <p:nvPr/>
        </p:nvPicPr>
        <p:blipFill rotWithShape="1">
          <a:blip r:embed="rId5">
            <a:alphaModFix/>
          </a:blip>
          <a:srcRect l="18752"/>
          <a:stretch/>
        </p:blipFill>
        <p:spPr>
          <a:xfrm>
            <a:off x="1409712" y="7634063"/>
            <a:ext cx="6315074" cy="1457400"/>
          </a:xfrm>
          <a:prstGeom prst="rect">
            <a:avLst/>
          </a:prstGeom>
          <a:noFill/>
          <a:ln>
            <a:noFill/>
          </a:ln>
        </p:spPr>
      </p:pic>
      <p:sp>
        <p:nvSpPr>
          <p:cNvPr id="457" name="Google Shape;457;p40"/>
          <p:cNvSpPr/>
          <p:nvPr/>
        </p:nvSpPr>
        <p:spPr>
          <a:xfrm>
            <a:off x="4360025" y="1301300"/>
            <a:ext cx="3045300" cy="145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 name="Google Shape;458;p40"/>
          <p:cNvSpPr/>
          <p:nvPr/>
        </p:nvSpPr>
        <p:spPr>
          <a:xfrm>
            <a:off x="1323975" y="6910570"/>
            <a:ext cx="5629200" cy="75529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Explain what the moon had to do with this chapter?</a:t>
            </a:r>
            <a:endParaRPr dirty="0"/>
          </a:p>
        </p:txBody>
      </p:sp>
      <p:pic>
        <p:nvPicPr>
          <p:cNvPr id="459" name="Google Shape;459;p40"/>
          <p:cNvPicPr preferRelativeResize="0"/>
          <p:nvPr/>
        </p:nvPicPr>
        <p:blipFill rotWithShape="1">
          <a:blip r:embed="rId4">
            <a:alphaModFix/>
          </a:blip>
          <a:srcRect l="13134"/>
          <a:stretch/>
        </p:blipFill>
        <p:spPr>
          <a:xfrm>
            <a:off x="1323975" y="6067250"/>
            <a:ext cx="6267449" cy="881250"/>
          </a:xfrm>
          <a:prstGeom prst="rect">
            <a:avLst/>
          </a:prstGeom>
          <a:noFill/>
          <a:ln>
            <a:noFill/>
          </a:ln>
        </p:spPr>
      </p:pic>
      <p:sp>
        <p:nvSpPr>
          <p:cNvPr id="460" name="Google Shape;460;p40"/>
          <p:cNvSpPr/>
          <p:nvPr/>
        </p:nvSpPr>
        <p:spPr>
          <a:xfrm>
            <a:off x="1030550" y="645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13 Chapters 27-28</a:t>
            </a:r>
            <a:endParaRPr sz="19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4"/>
        <p:cNvGrpSpPr/>
        <p:nvPr/>
      </p:nvGrpSpPr>
      <p:grpSpPr>
        <a:xfrm>
          <a:off x="0" y="0"/>
          <a:ext cx="0" cy="0"/>
          <a:chOff x="0" y="0"/>
          <a:chExt cx="0" cy="0"/>
        </a:xfrm>
      </p:grpSpPr>
      <p:sp>
        <p:nvSpPr>
          <p:cNvPr id="465" name="Google Shape;465;p41"/>
          <p:cNvSpPr/>
          <p:nvPr/>
        </p:nvSpPr>
        <p:spPr>
          <a:xfrm>
            <a:off x="1323975" y="1952625"/>
            <a:ext cx="5629200" cy="67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1409700" y="1524000"/>
            <a:ext cx="37530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Draw a picture of Sebastian Fry.  </a:t>
            </a:r>
            <a:endParaRPr/>
          </a:p>
        </p:txBody>
      </p:sp>
      <p:sp>
        <p:nvSpPr>
          <p:cNvPr id="467" name="Google Shape;467;p41"/>
          <p:cNvSpPr/>
          <p:nvPr/>
        </p:nvSpPr>
        <p:spPr>
          <a:xfrm>
            <a:off x="10305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14 Chapters 29-30</a:t>
            </a:r>
            <a:endParaRPr sz="1900"/>
          </a:p>
        </p:txBody>
      </p:sp>
      <p:sp>
        <p:nvSpPr>
          <p:cNvPr id="468" name="Google Shape;468;p41"/>
          <p:cNvSpPr/>
          <p:nvPr/>
        </p:nvSpPr>
        <p:spPr>
          <a:xfrm>
            <a:off x="285750" y="9512050"/>
            <a:ext cx="71733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sp>
        <p:nvSpPr>
          <p:cNvPr id="469" name="Google Shape;469;p41"/>
          <p:cNvSpPr/>
          <p:nvPr/>
        </p:nvSpPr>
        <p:spPr>
          <a:xfrm>
            <a:off x="1323975" y="5317950"/>
            <a:ext cx="5629200" cy="533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Describe Lily.</a:t>
            </a:r>
            <a:endParaRPr/>
          </a:p>
        </p:txBody>
      </p:sp>
      <p:pic>
        <p:nvPicPr>
          <p:cNvPr id="470" name="Google Shape;470;p41"/>
          <p:cNvPicPr preferRelativeResize="0"/>
          <p:nvPr/>
        </p:nvPicPr>
        <p:blipFill rotWithShape="1">
          <a:blip r:embed="rId4">
            <a:alphaModFix/>
          </a:blip>
          <a:srcRect l="13134"/>
          <a:stretch/>
        </p:blipFill>
        <p:spPr>
          <a:xfrm>
            <a:off x="1323975" y="3181225"/>
            <a:ext cx="6267449" cy="881250"/>
          </a:xfrm>
          <a:prstGeom prst="rect">
            <a:avLst/>
          </a:prstGeom>
          <a:noFill/>
          <a:ln>
            <a:noFill/>
          </a:ln>
        </p:spPr>
      </p:pic>
      <p:pic>
        <p:nvPicPr>
          <p:cNvPr id="471" name="Google Shape;471;p41"/>
          <p:cNvPicPr preferRelativeResize="0"/>
          <p:nvPr/>
        </p:nvPicPr>
        <p:blipFill rotWithShape="1">
          <a:blip r:embed="rId4">
            <a:alphaModFix/>
          </a:blip>
          <a:srcRect l="13134"/>
          <a:stretch/>
        </p:blipFill>
        <p:spPr>
          <a:xfrm>
            <a:off x="1409700" y="4468638"/>
            <a:ext cx="6267449" cy="881250"/>
          </a:xfrm>
          <a:prstGeom prst="rect">
            <a:avLst/>
          </a:prstGeom>
          <a:noFill/>
          <a:ln>
            <a:noFill/>
          </a:ln>
        </p:spPr>
      </p:pic>
      <p:pic>
        <p:nvPicPr>
          <p:cNvPr id="472" name="Google Shape;472;p41"/>
          <p:cNvPicPr preferRelativeResize="0"/>
          <p:nvPr/>
        </p:nvPicPr>
        <p:blipFill rotWithShape="1">
          <a:blip r:embed="rId5">
            <a:alphaModFix/>
          </a:blip>
          <a:srcRect l="18752"/>
          <a:stretch/>
        </p:blipFill>
        <p:spPr>
          <a:xfrm>
            <a:off x="1385887" y="5756075"/>
            <a:ext cx="6315074" cy="1457400"/>
          </a:xfrm>
          <a:prstGeom prst="rect">
            <a:avLst/>
          </a:prstGeom>
          <a:noFill/>
          <a:ln>
            <a:noFill/>
          </a:ln>
        </p:spPr>
      </p:pic>
      <p:pic>
        <p:nvPicPr>
          <p:cNvPr id="473" name="Google Shape;473;p41"/>
          <p:cNvPicPr preferRelativeResize="0"/>
          <p:nvPr/>
        </p:nvPicPr>
        <p:blipFill rotWithShape="1">
          <a:blip r:embed="rId5">
            <a:alphaModFix/>
          </a:blip>
          <a:srcRect l="18752"/>
          <a:stretch/>
        </p:blipFill>
        <p:spPr>
          <a:xfrm>
            <a:off x="1409712" y="7634063"/>
            <a:ext cx="6315074" cy="1457400"/>
          </a:xfrm>
          <a:prstGeom prst="rect">
            <a:avLst/>
          </a:prstGeom>
          <a:noFill/>
          <a:ln>
            <a:noFill/>
          </a:ln>
        </p:spPr>
      </p:pic>
      <p:sp>
        <p:nvSpPr>
          <p:cNvPr id="474" name="Google Shape;474;p41"/>
          <p:cNvSpPr/>
          <p:nvPr/>
        </p:nvSpPr>
        <p:spPr>
          <a:xfrm>
            <a:off x="4360025" y="1301300"/>
            <a:ext cx="3045300" cy="145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5" name="Google Shape;475;p41"/>
          <p:cNvSpPr/>
          <p:nvPr/>
        </p:nvSpPr>
        <p:spPr>
          <a:xfrm>
            <a:off x="2219325" y="1171575"/>
            <a:ext cx="1666800" cy="247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Aidan of Oren.</a:t>
            </a:r>
            <a:endParaRPr/>
          </a:p>
        </p:txBody>
      </p:sp>
      <p:sp>
        <p:nvSpPr>
          <p:cNvPr id="476" name="Google Shape;476;p41"/>
          <p:cNvSpPr/>
          <p:nvPr/>
        </p:nvSpPr>
        <p:spPr>
          <a:xfrm>
            <a:off x="1308475" y="2775050"/>
            <a:ext cx="5629200" cy="295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Describe Aidan’s dream at the end of the book. .</a:t>
            </a:r>
            <a:endParaRPr dirty="0"/>
          </a:p>
        </p:txBody>
      </p:sp>
      <p:sp>
        <p:nvSpPr>
          <p:cNvPr id="477" name="Google Shape;477;p41"/>
          <p:cNvSpPr/>
          <p:nvPr/>
        </p:nvSpPr>
        <p:spPr>
          <a:xfrm>
            <a:off x="1323975" y="4045975"/>
            <a:ext cx="5629200" cy="295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Do you think Aidan will find his father?</a:t>
            </a:r>
            <a:endParaRPr dirty="0"/>
          </a:p>
        </p:txBody>
      </p:sp>
      <p:sp>
        <p:nvSpPr>
          <p:cNvPr id="478" name="Google Shape;478;p41"/>
          <p:cNvSpPr/>
          <p:nvPr/>
        </p:nvSpPr>
        <p:spPr>
          <a:xfrm>
            <a:off x="1323975" y="5195313"/>
            <a:ext cx="6267300" cy="533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Give examples of how Alan St. Jean used the writing strategy Full-Circle.  </a:t>
            </a:r>
            <a:endParaRPr dirty="0"/>
          </a:p>
        </p:txBody>
      </p:sp>
      <p:pic>
        <p:nvPicPr>
          <p:cNvPr id="479" name="Google Shape;479;p41"/>
          <p:cNvPicPr preferRelativeResize="0"/>
          <p:nvPr/>
        </p:nvPicPr>
        <p:blipFill rotWithShape="1">
          <a:blip r:embed="rId5">
            <a:alphaModFix/>
          </a:blip>
          <a:srcRect l="18752"/>
          <a:stretch/>
        </p:blipFill>
        <p:spPr>
          <a:xfrm>
            <a:off x="1409712" y="7634063"/>
            <a:ext cx="6315074" cy="1457400"/>
          </a:xfrm>
          <a:prstGeom prst="rect">
            <a:avLst/>
          </a:prstGeom>
          <a:noFill/>
          <a:ln>
            <a:noFill/>
          </a:ln>
        </p:spPr>
      </p:pic>
      <p:pic>
        <p:nvPicPr>
          <p:cNvPr id="480" name="Google Shape;480;p41"/>
          <p:cNvPicPr preferRelativeResize="0"/>
          <p:nvPr/>
        </p:nvPicPr>
        <p:blipFill rotWithShape="1">
          <a:blip r:embed="rId5">
            <a:alphaModFix/>
          </a:blip>
          <a:srcRect l="18752"/>
          <a:stretch/>
        </p:blipFill>
        <p:spPr>
          <a:xfrm>
            <a:off x="1409712" y="7213475"/>
            <a:ext cx="6315074" cy="1457400"/>
          </a:xfrm>
          <a:prstGeom prst="rect">
            <a:avLst/>
          </a:prstGeom>
          <a:noFill/>
          <a:ln>
            <a:noFill/>
          </a:ln>
        </p:spPr>
      </p:pic>
      <p:sp>
        <p:nvSpPr>
          <p:cNvPr id="481" name="Google Shape;481;p41"/>
          <p:cNvSpPr/>
          <p:nvPr/>
        </p:nvSpPr>
        <p:spPr>
          <a:xfrm>
            <a:off x="1059825" y="7123625"/>
            <a:ext cx="326100" cy="314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5"/>
          <p:cNvSpPr/>
          <p:nvPr/>
        </p:nvSpPr>
        <p:spPr>
          <a:xfrm>
            <a:off x="438150" y="5505450"/>
            <a:ext cx="5838900" cy="752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a:p>
            <a:pPr marL="0" lvl="0" indent="0" algn="l" rtl="0">
              <a:spcBef>
                <a:spcPts val="0"/>
              </a:spcBef>
              <a:spcAft>
                <a:spcPts val="0"/>
              </a:spcAft>
              <a:buNone/>
            </a:pPr>
            <a:r>
              <a:rPr lang="en" b="1"/>
              <a:t>Commas and Quotation Marks</a:t>
            </a:r>
            <a:r>
              <a:rPr lang="en"/>
              <a:t>  Write a dialogue between you and your friend telling him or her about a dream you’ve had.  Remember to use commas and quotation marks correctly.  </a:t>
            </a:r>
            <a:endParaRPr/>
          </a:p>
          <a:p>
            <a:pPr marL="0" lvl="0" indent="0" algn="l" rtl="0">
              <a:spcBef>
                <a:spcPts val="0"/>
              </a:spcBef>
              <a:spcAft>
                <a:spcPts val="0"/>
              </a:spcAft>
              <a:buNone/>
            </a:pPr>
            <a:endParaRPr/>
          </a:p>
        </p:txBody>
      </p:sp>
      <p:sp>
        <p:nvSpPr>
          <p:cNvPr id="83" name="Google Shape;83;p15"/>
          <p:cNvSpPr/>
          <p:nvPr/>
        </p:nvSpPr>
        <p:spPr>
          <a:xfrm>
            <a:off x="4381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 </a:t>
            </a:r>
            <a:endParaRPr sz="1900"/>
          </a:p>
        </p:txBody>
      </p:sp>
      <p:sp>
        <p:nvSpPr>
          <p:cNvPr id="84" name="Google Shape;84;p15"/>
          <p:cNvSpPr/>
          <p:nvPr/>
        </p:nvSpPr>
        <p:spPr>
          <a:xfrm>
            <a:off x="257175" y="911225"/>
            <a:ext cx="6305400" cy="584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Directions</a:t>
            </a:r>
            <a:r>
              <a:rPr lang="en"/>
              <a:t> Write an opinion paragraph in which you answer the following question: What kind of a person is Grandmama?</a:t>
            </a:r>
            <a:endParaRPr/>
          </a:p>
        </p:txBody>
      </p:sp>
      <p:sp>
        <p:nvSpPr>
          <p:cNvPr id="85" name="Google Shape;85;p15"/>
          <p:cNvSpPr/>
          <p:nvPr/>
        </p:nvSpPr>
        <p:spPr>
          <a:xfrm>
            <a:off x="390525" y="1428750"/>
            <a:ext cx="3657600" cy="266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5"/>
          <p:cNvPicPr preferRelativeResize="0"/>
          <p:nvPr/>
        </p:nvPicPr>
        <p:blipFill rotWithShape="1">
          <a:blip r:embed="rId4">
            <a:alphaModFix/>
          </a:blip>
          <a:srcRect l="12519" t="1453" r="1849" b="51204"/>
          <a:stretch/>
        </p:blipFill>
        <p:spPr>
          <a:xfrm>
            <a:off x="390525" y="1581150"/>
            <a:ext cx="6198926" cy="3495675"/>
          </a:xfrm>
          <a:prstGeom prst="rect">
            <a:avLst/>
          </a:prstGeom>
          <a:noFill/>
          <a:ln>
            <a:noFill/>
          </a:ln>
        </p:spPr>
      </p:pic>
      <p:pic>
        <p:nvPicPr>
          <p:cNvPr id="87" name="Google Shape;87;p15"/>
          <p:cNvPicPr preferRelativeResize="0"/>
          <p:nvPr/>
        </p:nvPicPr>
        <p:blipFill rotWithShape="1">
          <a:blip r:embed="rId4">
            <a:alphaModFix/>
          </a:blip>
          <a:srcRect l="12519" t="1453" r="1849" b="51204"/>
          <a:stretch/>
        </p:blipFill>
        <p:spPr>
          <a:xfrm>
            <a:off x="390525" y="6330775"/>
            <a:ext cx="6198926" cy="3495675"/>
          </a:xfrm>
          <a:prstGeom prst="rect">
            <a:avLst/>
          </a:prstGeom>
          <a:noFill/>
          <a:ln>
            <a:noFill/>
          </a:ln>
        </p:spPr>
      </p:pic>
      <p:sp>
        <p:nvSpPr>
          <p:cNvPr id="88" name="Google Shape;88;p15"/>
          <p:cNvSpPr/>
          <p:nvPr/>
        </p:nvSpPr>
        <p:spPr>
          <a:xfrm>
            <a:off x="6749450" y="9744000"/>
            <a:ext cx="897300" cy="31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3 </a:t>
            </a:r>
            <a:endParaRPr/>
          </a:p>
        </p:txBody>
      </p:sp>
      <p:sp>
        <p:nvSpPr>
          <p:cNvPr id="89" name="Google Shape;89;p15"/>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 Chapters 1-2</a:t>
            </a:r>
            <a:endParaRPr sz="1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5"/>
        <p:cNvGrpSpPr/>
        <p:nvPr/>
      </p:nvGrpSpPr>
      <p:grpSpPr>
        <a:xfrm>
          <a:off x="0" y="0"/>
          <a:ext cx="0" cy="0"/>
          <a:chOff x="0" y="0"/>
          <a:chExt cx="0" cy="0"/>
        </a:xfrm>
      </p:grpSpPr>
      <p:sp>
        <p:nvSpPr>
          <p:cNvPr id="486" name="Google Shape;486;p42"/>
          <p:cNvSpPr/>
          <p:nvPr/>
        </p:nvSpPr>
        <p:spPr>
          <a:xfrm>
            <a:off x="371475" y="1232025"/>
            <a:ext cx="6353100" cy="44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87" name="Google Shape;487;p42"/>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14 Chapters 29-30</a:t>
            </a:r>
            <a:endParaRPr sz="1900"/>
          </a:p>
        </p:txBody>
      </p:sp>
      <p:sp>
        <p:nvSpPr>
          <p:cNvPr id="488" name="Google Shape;488;p42"/>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489" name="Google Shape;489;p42"/>
          <p:cNvSpPr/>
          <p:nvPr/>
        </p:nvSpPr>
        <p:spPr>
          <a:xfrm>
            <a:off x="1730600" y="952500"/>
            <a:ext cx="46821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Choose a new word from Aidan of Oren that you learned  It can be from any chapter..  </a:t>
            </a:r>
            <a:endParaRPr/>
          </a:p>
        </p:txBody>
      </p:sp>
      <p:sp>
        <p:nvSpPr>
          <p:cNvPr id="490" name="Google Shape;490;p42"/>
          <p:cNvSpPr/>
          <p:nvPr/>
        </p:nvSpPr>
        <p:spPr>
          <a:xfrm>
            <a:off x="704325" y="4453950"/>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1" name="Google Shape;491;p42"/>
          <p:cNvSpPr/>
          <p:nvPr/>
        </p:nvSpPr>
        <p:spPr>
          <a:xfrm>
            <a:off x="469550" y="1773575"/>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92" name="Google Shape;492;p42"/>
          <p:cNvPicPr preferRelativeResize="0"/>
          <p:nvPr/>
        </p:nvPicPr>
        <p:blipFill rotWithShape="1">
          <a:blip r:embed="rId4">
            <a:alphaModFix/>
          </a:blip>
          <a:srcRect t="3072"/>
          <a:stretch/>
        </p:blipFill>
        <p:spPr>
          <a:xfrm>
            <a:off x="1244059" y="1618778"/>
            <a:ext cx="5333274" cy="3770709"/>
          </a:xfrm>
          <a:prstGeom prst="rect">
            <a:avLst/>
          </a:prstGeom>
          <a:noFill/>
          <a:ln>
            <a:noFill/>
          </a:ln>
        </p:spPr>
      </p:pic>
      <p:pic>
        <p:nvPicPr>
          <p:cNvPr id="493" name="Google Shape;493;p42"/>
          <p:cNvPicPr preferRelativeResize="0"/>
          <p:nvPr/>
        </p:nvPicPr>
        <p:blipFill>
          <a:blip r:embed="rId5">
            <a:alphaModFix/>
          </a:blip>
          <a:stretch>
            <a:fillRect/>
          </a:stretch>
        </p:blipFill>
        <p:spPr>
          <a:xfrm>
            <a:off x="194738" y="5234678"/>
            <a:ext cx="3717624" cy="4359448"/>
          </a:xfrm>
          <a:prstGeom prst="rect">
            <a:avLst/>
          </a:prstGeom>
          <a:noFill/>
          <a:ln>
            <a:noFill/>
          </a:ln>
        </p:spPr>
      </p:pic>
      <p:sp>
        <p:nvSpPr>
          <p:cNvPr id="494" name="Google Shape;494;p42"/>
          <p:cNvSpPr/>
          <p:nvPr/>
        </p:nvSpPr>
        <p:spPr>
          <a:xfrm>
            <a:off x="3786000" y="5618175"/>
            <a:ext cx="3428100" cy="4085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What should the last illustration for the book be?</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11" name="Straight Connector 10"/>
          <p:cNvCxnSpPr/>
          <p:nvPr/>
        </p:nvCxnSpPr>
        <p:spPr>
          <a:xfrm flipH="1">
            <a:off x="1315850" y="1608189"/>
            <a:ext cx="4940300" cy="10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6"/>
          <p:cNvSpPr/>
          <p:nvPr/>
        </p:nvSpPr>
        <p:spPr>
          <a:xfrm>
            <a:off x="420512" y="1093934"/>
            <a:ext cx="6980375" cy="44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aroma		maturity		mussed		treacherous</a:t>
            </a:r>
            <a:endParaRPr dirty="0"/>
          </a:p>
        </p:txBody>
      </p:sp>
      <p:sp>
        <p:nvSpPr>
          <p:cNvPr id="95" name="Google Shape;95;p16"/>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2 Chapters 3-4</a:t>
            </a:r>
            <a:endParaRPr sz="1900"/>
          </a:p>
        </p:txBody>
      </p:sp>
      <p:sp>
        <p:nvSpPr>
          <p:cNvPr id="96" name="Google Shape;96;p16"/>
          <p:cNvSpPr/>
          <p:nvPr/>
        </p:nvSpPr>
        <p:spPr>
          <a:xfrm>
            <a:off x="285750" y="9512050"/>
            <a:ext cx="2491200" cy="31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sp>
        <p:nvSpPr>
          <p:cNvPr id="97" name="Google Shape;97;p16"/>
          <p:cNvSpPr/>
          <p:nvPr/>
        </p:nvSpPr>
        <p:spPr>
          <a:xfrm>
            <a:off x="1730600" y="952500"/>
            <a:ext cx="46821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Choose two vocab words to complete the vocab boxes.</a:t>
            </a:r>
            <a:endParaRPr/>
          </a:p>
        </p:txBody>
      </p:sp>
      <p:sp>
        <p:nvSpPr>
          <p:cNvPr id="98" name="Google Shape;98;p16"/>
          <p:cNvSpPr/>
          <p:nvPr/>
        </p:nvSpPr>
        <p:spPr>
          <a:xfrm>
            <a:off x="469550" y="4453950"/>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9" name="Google Shape;99;p16"/>
          <p:cNvPicPr preferRelativeResize="0"/>
          <p:nvPr/>
        </p:nvPicPr>
        <p:blipFill rotWithShape="1">
          <a:blip r:embed="rId4">
            <a:alphaModFix/>
          </a:blip>
          <a:srcRect t="3072"/>
          <a:stretch/>
        </p:blipFill>
        <p:spPr>
          <a:xfrm>
            <a:off x="285750" y="5461300"/>
            <a:ext cx="5154500" cy="3644325"/>
          </a:xfrm>
          <a:prstGeom prst="rect">
            <a:avLst/>
          </a:prstGeom>
          <a:noFill/>
          <a:ln>
            <a:noFill/>
          </a:ln>
        </p:spPr>
      </p:pic>
      <p:sp>
        <p:nvSpPr>
          <p:cNvPr id="100" name="Google Shape;100;p16"/>
          <p:cNvSpPr/>
          <p:nvPr/>
        </p:nvSpPr>
        <p:spPr>
          <a:xfrm>
            <a:off x="469550" y="1773575"/>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1" name="Google Shape;101;p16"/>
          <p:cNvPicPr preferRelativeResize="0"/>
          <p:nvPr/>
        </p:nvPicPr>
        <p:blipFill rotWithShape="1">
          <a:blip r:embed="rId4">
            <a:alphaModFix/>
          </a:blip>
          <a:srcRect t="3072"/>
          <a:stretch/>
        </p:blipFill>
        <p:spPr>
          <a:xfrm>
            <a:off x="1993625" y="1745159"/>
            <a:ext cx="5154500" cy="3644304"/>
          </a:xfrm>
          <a:prstGeom prst="rect">
            <a:avLst/>
          </a:prstGeom>
          <a:noFill/>
          <a:ln>
            <a:noFill/>
          </a:ln>
        </p:spPr>
      </p:pic>
      <p:cxnSp>
        <p:nvCxnSpPr>
          <p:cNvPr id="3" name="Straight Connector 2"/>
          <p:cNvCxnSpPr/>
          <p:nvPr/>
        </p:nvCxnSpPr>
        <p:spPr>
          <a:xfrm>
            <a:off x="2053550" y="1728034"/>
            <a:ext cx="498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1875" y="5461300"/>
            <a:ext cx="498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7"/>
          <p:cNvSpPr/>
          <p:nvPr/>
        </p:nvSpPr>
        <p:spPr>
          <a:xfrm>
            <a:off x="1323975" y="1952625"/>
            <a:ext cx="5629200" cy="67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1409700" y="1524000"/>
            <a:ext cx="37530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Draw a picture of Charles.  </a:t>
            </a:r>
            <a:endParaRPr/>
          </a:p>
        </p:txBody>
      </p:sp>
      <p:sp>
        <p:nvSpPr>
          <p:cNvPr id="108" name="Google Shape;108;p17"/>
          <p:cNvSpPr/>
          <p:nvPr/>
        </p:nvSpPr>
        <p:spPr>
          <a:xfrm>
            <a:off x="10305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2</a:t>
            </a:r>
            <a:endParaRPr sz="1900"/>
          </a:p>
        </p:txBody>
      </p:sp>
      <p:sp>
        <p:nvSpPr>
          <p:cNvPr id="109" name="Google Shape;109;p17"/>
          <p:cNvSpPr/>
          <p:nvPr/>
        </p:nvSpPr>
        <p:spPr>
          <a:xfrm>
            <a:off x="285750" y="9512050"/>
            <a:ext cx="71733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110" name="Google Shape;110;p17"/>
          <p:cNvSpPr/>
          <p:nvPr/>
        </p:nvSpPr>
        <p:spPr>
          <a:xfrm>
            <a:off x="1323975" y="2789925"/>
            <a:ext cx="59955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Describe the mood of chapter 3?  How does it contrast with chapter 4?</a:t>
            </a:r>
            <a:endParaRPr dirty="0"/>
          </a:p>
        </p:txBody>
      </p:sp>
      <p:sp>
        <p:nvSpPr>
          <p:cNvPr id="111" name="Google Shape;111;p17"/>
          <p:cNvSpPr/>
          <p:nvPr/>
        </p:nvSpPr>
        <p:spPr>
          <a:xfrm>
            <a:off x="1323975" y="4059969"/>
            <a:ext cx="56292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are some examples of humor in chapters 3-4?</a:t>
            </a:r>
            <a:endParaRPr dirty="0"/>
          </a:p>
        </p:txBody>
      </p:sp>
      <p:sp>
        <p:nvSpPr>
          <p:cNvPr id="112" name="Google Shape;112;p17"/>
          <p:cNvSpPr/>
          <p:nvPr/>
        </p:nvSpPr>
        <p:spPr>
          <a:xfrm>
            <a:off x="1323975" y="5202644"/>
            <a:ext cx="5629200" cy="533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Describe Lily.</a:t>
            </a:r>
            <a:endParaRPr dirty="0"/>
          </a:p>
        </p:txBody>
      </p:sp>
      <p:sp>
        <p:nvSpPr>
          <p:cNvPr id="113" name="Google Shape;113;p17"/>
          <p:cNvSpPr/>
          <p:nvPr/>
        </p:nvSpPr>
        <p:spPr>
          <a:xfrm>
            <a:off x="1323975" y="7002224"/>
            <a:ext cx="5629200" cy="617437"/>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Why did the earth begin to quake in the market?</a:t>
            </a:r>
            <a:endParaRPr dirty="0"/>
          </a:p>
        </p:txBody>
      </p:sp>
      <p:pic>
        <p:nvPicPr>
          <p:cNvPr id="114" name="Google Shape;114;p17"/>
          <p:cNvPicPr preferRelativeResize="0"/>
          <p:nvPr/>
        </p:nvPicPr>
        <p:blipFill rotWithShape="1">
          <a:blip r:embed="rId4">
            <a:alphaModFix/>
          </a:blip>
          <a:srcRect l="13134"/>
          <a:stretch/>
        </p:blipFill>
        <p:spPr>
          <a:xfrm>
            <a:off x="1323975" y="3181225"/>
            <a:ext cx="6267449" cy="881250"/>
          </a:xfrm>
          <a:prstGeom prst="rect">
            <a:avLst/>
          </a:prstGeom>
          <a:noFill/>
          <a:ln>
            <a:noFill/>
          </a:ln>
        </p:spPr>
      </p:pic>
      <p:pic>
        <p:nvPicPr>
          <p:cNvPr id="115" name="Google Shape;115;p17"/>
          <p:cNvPicPr preferRelativeResize="0"/>
          <p:nvPr/>
        </p:nvPicPr>
        <p:blipFill rotWithShape="1">
          <a:blip r:embed="rId4">
            <a:alphaModFix/>
          </a:blip>
          <a:srcRect l="13134"/>
          <a:stretch/>
        </p:blipFill>
        <p:spPr>
          <a:xfrm>
            <a:off x="1409700" y="4468638"/>
            <a:ext cx="6267449" cy="881250"/>
          </a:xfrm>
          <a:prstGeom prst="rect">
            <a:avLst/>
          </a:prstGeom>
          <a:noFill/>
          <a:ln>
            <a:noFill/>
          </a:ln>
        </p:spPr>
      </p:pic>
      <p:pic>
        <p:nvPicPr>
          <p:cNvPr id="116" name="Google Shape;116;p17"/>
          <p:cNvPicPr preferRelativeResize="0"/>
          <p:nvPr/>
        </p:nvPicPr>
        <p:blipFill rotWithShape="1">
          <a:blip r:embed="rId5">
            <a:alphaModFix/>
          </a:blip>
          <a:srcRect l="18752"/>
          <a:stretch/>
        </p:blipFill>
        <p:spPr>
          <a:xfrm>
            <a:off x="1385887" y="5756075"/>
            <a:ext cx="6315074" cy="1457400"/>
          </a:xfrm>
          <a:prstGeom prst="rect">
            <a:avLst/>
          </a:prstGeom>
          <a:noFill/>
          <a:ln>
            <a:noFill/>
          </a:ln>
        </p:spPr>
      </p:pic>
      <p:pic>
        <p:nvPicPr>
          <p:cNvPr id="117" name="Google Shape;117;p17"/>
          <p:cNvPicPr preferRelativeResize="0"/>
          <p:nvPr/>
        </p:nvPicPr>
        <p:blipFill rotWithShape="1">
          <a:blip r:embed="rId5">
            <a:alphaModFix/>
          </a:blip>
          <a:srcRect l="18752"/>
          <a:stretch/>
        </p:blipFill>
        <p:spPr>
          <a:xfrm>
            <a:off x="1409712" y="7634063"/>
            <a:ext cx="6315074" cy="1457400"/>
          </a:xfrm>
          <a:prstGeom prst="rect">
            <a:avLst/>
          </a:prstGeom>
          <a:noFill/>
          <a:ln>
            <a:noFill/>
          </a:ln>
        </p:spPr>
      </p:pic>
      <p:sp>
        <p:nvSpPr>
          <p:cNvPr id="118" name="Google Shape;118;p17"/>
          <p:cNvSpPr/>
          <p:nvPr/>
        </p:nvSpPr>
        <p:spPr>
          <a:xfrm>
            <a:off x="4360025" y="1301300"/>
            <a:ext cx="3045300" cy="145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17"/>
          <p:cNvSpPr/>
          <p:nvPr/>
        </p:nvSpPr>
        <p:spPr>
          <a:xfrm>
            <a:off x="2219325" y="1171575"/>
            <a:ext cx="1666800" cy="247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Aidan of Oren.</a:t>
            </a:r>
            <a:endParaRPr/>
          </a:p>
        </p:txBody>
      </p:sp>
      <p:sp>
        <p:nvSpPr>
          <p:cNvPr id="120" name="Google Shape;120;p17"/>
          <p:cNvSpPr/>
          <p:nvPr/>
        </p:nvSpPr>
        <p:spPr>
          <a:xfrm>
            <a:off x="1030550" y="645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2 Chapters 3-4</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18"/>
          <p:cNvSpPr/>
          <p:nvPr/>
        </p:nvSpPr>
        <p:spPr>
          <a:xfrm>
            <a:off x="371475" y="1232025"/>
            <a:ext cx="6353100" cy="44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compassion		unyielding		gruesome		prophecy</a:t>
            </a:r>
            <a:endParaRPr/>
          </a:p>
        </p:txBody>
      </p:sp>
      <p:sp>
        <p:nvSpPr>
          <p:cNvPr id="126" name="Google Shape;126;p18"/>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3 Chapters 5-8</a:t>
            </a:r>
            <a:endParaRPr sz="1900"/>
          </a:p>
        </p:txBody>
      </p:sp>
      <p:sp>
        <p:nvSpPr>
          <p:cNvPr id="127" name="Google Shape;127;p18"/>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sp>
        <p:nvSpPr>
          <p:cNvPr id="128" name="Google Shape;128;p18"/>
          <p:cNvSpPr/>
          <p:nvPr/>
        </p:nvSpPr>
        <p:spPr>
          <a:xfrm>
            <a:off x="1730600" y="952500"/>
            <a:ext cx="46821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Choose two vocab words to complete the vocab boxes.</a:t>
            </a:r>
            <a:endParaRPr/>
          </a:p>
        </p:txBody>
      </p:sp>
      <p:sp>
        <p:nvSpPr>
          <p:cNvPr id="129" name="Google Shape;129;p18"/>
          <p:cNvSpPr/>
          <p:nvPr/>
        </p:nvSpPr>
        <p:spPr>
          <a:xfrm>
            <a:off x="469550" y="4453950"/>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0" name="Google Shape;130;p18"/>
          <p:cNvPicPr preferRelativeResize="0"/>
          <p:nvPr/>
        </p:nvPicPr>
        <p:blipFill rotWithShape="1">
          <a:blip r:embed="rId4">
            <a:alphaModFix/>
          </a:blip>
          <a:srcRect t="3072"/>
          <a:stretch/>
        </p:blipFill>
        <p:spPr>
          <a:xfrm>
            <a:off x="469547" y="5741353"/>
            <a:ext cx="5333274" cy="3770709"/>
          </a:xfrm>
          <a:prstGeom prst="rect">
            <a:avLst/>
          </a:prstGeom>
          <a:noFill/>
          <a:ln>
            <a:noFill/>
          </a:ln>
        </p:spPr>
      </p:pic>
      <p:sp>
        <p:nvSpPr>
          <p:cNvPr id="131" name="Google Shape;131;p18"/>
          <p:cNvSpPr/>
          <p:nvPr/>
        </p:nvSpPr>
        <p:spPr>
          <a:xfrm>
            <a:off x="469550" y="1773575"/>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2" name="Google Shape;132;p18"/>
          <p:cNvPicPr preferRelativeResize="0"/>
          <p:nvPr/>
        </p:nvPicPr>
        <p:blipFill rotWithShape="1">
          <a:blip r:embed="rId4">
            <a:alphaModFix/>
          </a:blip>
          <a:srcRect t="3072"/>
          <a:stretch/>
        </p:blipFill>
        <p:spPr>
          <a:xfrm>
            <a:off x="1883697" y="1784162"/>
            <a:ext cx="5333274" cy="3770709"/>
          </a:xfrm>
          <a:prstGeom prst="rect">
            <a:avLst/>
          </a:prstGeom>
          <a:noFill/>
          <a:ln>
            <a:noFill/>
          </a:ln>
        </p:spPr>
      </p:pic>
      <p:cxnSp>
        <p:nvCxnSpPr>
          <p:cNvPr id="10" name="Straight Connector 9"/>
          <p:cNvCxnSpPr/>
          <p:nvPr/>
        </p:nvCxnSpPr>
        <p:spPr>
          <a:xfrm>
            <a:off x="2078950" y="1773575"/>
            <a:ext cx="498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3050" y="5741353"/>
            <a:ext cx="498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19"/>
          <p:cNvSpPr/>
          <p:nvPr/>
        </p:nvSpPr>
        <p:spPr>
          <a:xfrm>
            <a:off x="1323975" y="1952625"/>
            <a:ext cx="5629200" cy="67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a:off x="1409700" y="1524000"/>
            <a:ext cx="37530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Draw a picture of McKenzie’s gift. .  </a:t>
            </a:r>
            <a:endParaRPr/>
          </a:p>
        </p:txBody>
      </p:sp>
      <p:sp>
        <p:nvSpPr>
          <p:cNvPr id="139" name="Google Shape;139;p19"/>
          <p:cNvSpPr/>
          <p:nvPr/>
        </p:nvSpPr>
        <p:spPr>
          <a:xfrm>
            <a:off x="10305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3</a:t>
            </a:r>
            <a:endParaRPr sz="1900"/>
          </a:p>
        </p:txBody>
      </p:sp>
      <p:sp>
        <p:nvSpPr>
          <p:cNvPr id="140" name="Google Shape;140;p19"/>
          <p:cNvSpPr/>
          <p:nvPr/>
        </p:nvSpPr>
        <p:spPr>
          <a:xfrm>
            <a:off x="285750" y="9512050"/>
            <a:ext cx="71733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141" name="Google Shape;141;p19"/>
          <p:cNvSpPr/>
          <p:nvPr/>
        </p:nvSpPr>
        <p:spPr>
          <a:xfrm>
            <a:off x="1323975" y="5317950"/>
            <a:ext cx="5629200" cy="533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Describe Lily.</a:t>
            </a:r>
            <a:endParaRPr/>
          </a:p>
        </p:txBody>
      </p:sp>
      <p:pic>
        <p:nvPicPr>
          <p:cNvPr id="142" name="Google Shape;142;p19"/>
          <p:cNvPicPr preferRelativeResize="0"/>
          <p:nvPr/>
        </p:nvPicPr>
        <p:blipFill rotWithShape="1">
          <a:blip r:embed="rId4">
            <a:alphaModFix/>
          </a:blip>
          <a:srcRect l="13134"/>
          <a:stretch/>
        </p:blipFill>
        <p:spPr>
          <a:xfrm>
            <a:off x="1323975" y="3181225"/>
            <a:ext cx="6267449" cy="881250"/>
          </a:xfrm>
          <a:prstGeom prst="rect">
            <a:avLst/>
          </a:prstGeom>
          <a:noFill/>
          <a:ln>
            <a:noFill/>
          </a:ln>
        </p:spPr>
      </p:pic>
      <p:pic>
        <p:nvPicPr>
          <p:cNvPr id="143" name="Google Shape;143;p19"/>
          <p:cNvPicPr preferRelativeResize="0"/>
          <p:nvPr/>
        </p:nvPicPr>
        <p:blipFill rotWithShape="1">
          <a:blip r:embed="rId4">
            <a:alphaModFix/>
          </a:blip>
          <a:srcRect l="13134"/>
          <a:stretch/>
        </p:blipFill>
        <p:spPr>
          <a:xfrm>
            <a:off x="1409700" y="4468638"/>
            <a:ext cx="6267449" cy="881250"/>
          </a:xfrm>
          <a:prstGeom prst="rect">
            <a:avLst/>
          </a:prstGeom>
          <a:noFill/>
          <a:ln>
            <a:noFill/>
          </a:ln>
        </p:spPr>
      </p:pic>
      <p:pic>
        <p:nvPicPr>
          <p:cNvPr id="144" name="Google Shape;144;p19"/>
          <p:cNvPicPr preferRelativeResize="0"/>
          <p:nvPr/>
        </p:nvPicPr>
        <p:blipFill rotWithShape="1">
          <a:blip r:embed="rId5">
            <a:alphaModFix/>
          </a:blip>
          <a:srcRect l="18752"/>
          <a:stretch/>
        </p:blipFill>
        <p:spPr>
          <a:xfrm>
            <a:off x="1385887" y="5756075"/>
            <a:ext cx="6315074" cy="1457400"/>
          </a:xfrm>
          <a:prstGeom prst="rect">
            <a:avLst/>
          </a:prstGeom>
          <a:noFill/>
          <a:ln>
            <a:noFill/>
          </a:ln>
        </p:spPr>
      </p:pic>
      <p:pic>
        <p:nvPicPr>
          <p:cNvPr id="145" name="Google Shape;145;p19"/>
          <p:cNvPicPr preferRelativeResize="0"/>
          <p:nvPr/>
        </p:nvPicPr>
        <p:blipFill rotWithShape="1">
          <a:blip r:embed="rId5">
            <a:alphaModFix/>
          </a:blip>
          <a:srcRect l="18752"/>
          <a:stretch/>
        </p:blipFill>
        <p:spPr>
          <a:xfrm>
            <a:off x="1409712" y="7634063"/>
            <a:ext cx="6315074" cy="1457400"/>
          </a:xfrm>
          <a:prstGeom prst="rect">
            <a:avLst/>
          </a:prstGeom>
          <a:noFill/>
          <a:ln>
            <a:noFill/>
          </a:ln>
        </p:spPr>
      </p:pic>
      <p:sp>
        <p:nvSpPr>
          <p:cNvPr id="146" name="Google Shape;146;p19"/>
          <p:cNvSpPr/>
          <p:nvPr/>
        </p:nvSpPr>
        <p:spPr>
          <a:xfrm>
            <a:off x="4360025" y="1301300"/>
            <a:ext cx="3045300" cy="145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p19"/>
          <p:cNvSpPr/>
          <p:nvPr/>
        </p:nvSpPr>
        <p:spPr>
          <a:xfrm>
            <a:off x="2219325" y="1171575"/>
            <a:ext cx="1666800" cy="247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Aidan of Oren.</a:t>
            </a:r>
            <a:endParaRPr/>
          </a:p>
        </p:txBody>
      </p:sp>
      <p:sp>
        <p:nvSpPr>
          <p:cNvPr id="148" name="Google Shape;148;p19"/>
          <p:cNvSpPr/>
          <p:nvPr/>
        </p:nvSpPr>
        <p:spPr>
          <a:xfrm>
            <a:off x="1409700" y="2814500"/>
            <a:ext cx="5629200" cy="295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Describe the Legend of Gorgon.</a:t>
            </a:r>
            <a:endParaRPr/>
          </a:p>
        </p:txBody>
      </p:sp>
      <p:sp>
        <p:nvSpPr>
          <p:cNvPr id="149" name="Google Shape;149;p19"/>
          <p:cNvSpPr/>
          <p:nvPr/>
        </p:nvSpPr>
        <p:spPr>
          <a:xfrm>
            <a:off x="1409700" y="4133688"/>
            <a:ext cx="5629200" cy="295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Why is the title of chapter 5 “True Courage”?</a:t>
            </a:r>
            <a:endParaRPr/>
          </a:p>
        </p:txBody>
      </p:sp>
      <p:sp>
        <p:nvSpPr>
          <p:cNvPr id="150" name="Google Shape;150;p19"/>
          <p:cNvSpPr/>
          <p:nvPr/>
        </p:nvSpPr>
        <p:spPr>
          <a:xfrm>
            <a:off x="1323975" y="5317950"/>
            <a:ext cx="5629200" cy="533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What do you think the prophecy means?</a:t>
            </a:r>
            <a:endParaRPr/>
          </a:p>
        </p:txBody>
      </p:sp>
      <p:pic>
        <p:nvPicPr>
          <p:cNvPr id="151" name="Google Shape;151;p19"/>
          <p:cNvPicPr preferRelativeResize="0"/>
          <p:nvPr/>
        </p:nvPicPr>
        <p:blipFill rotWithShape="1">
          <a:blip r:embed="rId5">
            <a:alphaModFix/>
          </a:blip>
          <a:srcRect l="18752"/>
          <a:stretch/>
        </p:blipFill>
        <p:spPr>
          <a:xfrm>
            <a:off x="1409712" y="7634063"/>
            <a:ext cx="6315074" cy="1457400"/>
          </a:xfrm>
          <a:prstGeom prst="rect">
            <a:avLst/>
          </a:prstGeom>
          <a:noFill/>
          <a:ln>
            <a:noFill/>
          </a:ln>
        </p:spPr>
      </p:pic>
      <p:pic>
        <p:nvPicPr>
          <p:cNvPr id="152" name="Google Shape;152;p19"/>
          <p:cNvPicPr preferRelativeResize="0"/>
          <p:nvPr/>
        </p:nvPicPr>
        <p:blipFill rotWithShape="1">
          <a:blip r:embed="rId5">
            <a:alphaModFix/>
          </a:blip>
          <a:srcRect l="18752"/>
          <a:stretch/>
        </p:blipFill>
        <p:spPr>
          <a:xfrm>
            <a:off x="1409712" y="7213475"/>
            <a:ext cx="6315074" cy="1457400"/>
          </a:xfrm>
          <a:prstGeom prst="rect">
            <a:avLst/>
          </a:prstGeom>
          <a:noFill/>
          <a:ln>
            <a:noFill/>
          </a:ln>
        </p:spPr>
      </p:pic>
      <p:sp>
        <p:nvSpPr>
          <p:cNvPr id="153" name="Google Shape;153;p19"/>
          <p:cNvSpPr/>
          <p:nvPr/>
        </p:nvSpPr>
        <p:spPr>
          <a:xfrm>
            <a:off x="1059825" y="7123625"/>
            <a:ext cx="326100" cy="314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19"/>
          <p:cNvSpPr/>
          <p:nvPr/>
        </p:nvSpPr>
        <p:spPr>
          <a:xfrm>
            <a:off x="1030550" y="5877288"/>
            <a:ext cx="6672600" cy="12207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“When the hooded man first appears, a child will arise of thirteen years.  A child of fire, of Oren pride Wisdom and a warrior, at his side.  To travel up the way of sorrow, as longest day is nigh the morrow.  From elves to learn the ancient ways, and secrets told from yonder days.  Destined to set the guardians free, to harvest peace from sea to sea.” </a:t>
            </a:r>
            <a:endParaRPr/>
          </a:p>
        </p:txBody>
      </p:sp>
      <p:sp>
        <p:nvSpPr>
          <p:cNvPr id="155" name="Google Shape;155;p19"/>
          <p:cNvSpPr/>
          <p:nvPr/>
        </p:nvSpPr>
        <p:spPr>
          <a:xfrm>
            <a:off x="1030550" y="645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3 Chapters 5-8</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0"/>
          <p:cNvSpPr/>
          <p:nvPr/>
        </p:nvSpPr>
        <p:spPr>
          <a:xfrm>
            <a:off x="371475" y="1232025"/>
            <a:ext cx="6353100" cy="44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		destiny		craftsmanship</a:t>
            </a:r>
            <a:endParaRPr/>
          </a:p>
        </p:txBody>
      </p:sp>
      <p:sp>
        <p:nvSpPr>
          <p:cNvPr id="161" name="Google Shape;161;p20"/>
          <p:cNvSpPr/>
          <p:nvPr/>
        </p:nvSpPr>
        <p:spPr>
          <a:xfrm>
            <a:off x="47810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4 Chapters 9-10</a:t>
            </a:r>
            <a:endParaRPr sz="1900"/>
          </a:p>
        </p:txBody>
      </p:sp>
      <p:sp>
        <p:nvSpPr>
          <p:cNvPr id="162" name="Google Shape;162;p20"/>
          <p:cNvSpPr/>
          <p:nvPr/>
        </p:nvSpPr>
        <p:spPr>
          <a:xfrm>
            <a:off x="285750" y="9512050"/>
            <a:ext cx="2491200" cy="31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Page 1</a:t>
            </a:r>
            <a:endParaRPr/>
          </a:p>
        </p:txBody>
      </p:sp>
      <p:sp>
        <p:nvSpPr>
          <p:cNvPr id="163" name="Google Shape;163;p20"/>
          <p:cNvSpPr/>
          <p:nvPr/>
        </p:nvSpPr>
        <p:spPr>
          <a:xfrm>
            <a:off x="1730600" y="952500"/>
            <a:ext cx="46821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Complete the vocab boxes.</a:t>
            </a:r>
            <a:endParaRPr/>
          </a:p>
        </p:txBody>
      </p:sp>
      <p:sp>
        <p:nvSpPr>
          <p:cNvPr id="164" name="Google Shape;164;p20"/>
          <p:cNvSpPr/>
          <p:nvPr/>
        </p:nvSpPr>
        <p:spPr>
          <a:xfrm>
            <a:off x="469550" y="4453950"/>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5" name="Google Shape;165;p20"/>
          <p:cNvPicPr preferRelativeResize="0"/>
          <p:nvPr/>
        </p:nvPicPr>
        <p:blipFill rotWithShape="1">
          <a:blip r:embed="rId4">
            <a:alphaModFix/>
          </a:blip>
          <a:srcRect t="3072"/>
          <a:stretch/>
        </p:blipFill>
        <p:spPr>
          <a:xfrm>
            <a:off x="469547" y="5741353"/>
            <a:ext cx="5333274" cy="3770709"/>
          </a:xfrm>
          <a:prstGeom prst="rect">
            <a:avLst/>
          </a:prstGeom>
          <a:noFill/>
          <a:ln>
            <a:noFill/>
          </a:ln>
        </p:spPr>
      </p:pic>
      <p:sp>
        <p:nvSpPr>
          <p:cNvPr id="166" name="Google Shape;166;p20"/>
          <p:cNvSpPr/>
          <p:nvPr/>
        </p:nvSpPr>
        <p:spPr>
          <a:xfrm>
            <a:off x="469550" y="1773575"/>
            <a:ext cx="6882300" cy="3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7" name="Google Shape;167;p20"/>
          <p:cNvPicPr preferRelativeResize="0"/>
          <p:nvPr/>
        </p:nvPicPr>
        <p:blipFill rotWithShape="1">
          <a:blip r:embed="rId4">
            <a:alphaModFix/>
          </a:blip>
          <a:srcRect t="3072"/>
          <a:stretch/>
        </p:blipFill>
        <p:spPr>
          <a:xfrm>
            <a:off x="1883697" y="1784162"/>
            <a:ext cx="5333274" cy="3770709"/>
          </a:xfrm>
          <a:prstGeom prst="rect">
            <a:avLst/>
          </a:prstGeom>
          <a:noFill/>
          <a:ln>
            <a:noFill/>
          </a:ln>
        </p:spPr>
      </p:pic>
      <p:sp>
        <p:nvSpPr>
          <p:cNvPr id="168" name="Google Shape;168;p20"/>
          <p:cNvSpPr/>
          <p:nvPr/>
        </p:nvSpPr>
        <p:spPr>
          <a:xfrm>
            <a:off x="3650938" y="3550134"/>
            <a:ext cx="17988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des*tin*y</a:t>
            </a:r>
            <a:endParaRPr sz="2200"/>
          </a:p>
        </p:txBody>
      </p:sp>
      <p:sp>
        <p:nvSpPr>
          <p:cNvPr id="169" name="Google Shape;169;p20"/>
          <p:cNvSpPr/>
          <p:nvPr/>
        </p:nvSpPr>
        <p:spPr>
          <a:xfrm>
            <a:off x="2025737" y="7376263"/>
            <a:ext cx="22209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crafts*man*ship</a:t>
            </a:r>
            <a:endParaRPr sz="2200"/>
          </a:p>
        </p:txBody>
      </p:sp>
      <p:cxnSp>
        <p:nvCxnSpPr>
          <p:cNvPr id="12" name="Straight Connector 11"/>
          <p:cNvCxnSpPr/>
          <p:nvPr/>
        </p:nvCxnSpPr>
        <p:spPr>
          <a:xfrm>
            <a:off x="2078950" y="1773575"/>
            <a:ext cx="498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3850" y="5749628"/>
            <a:ext cx="498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1"/>
          <p:cNvSpPr/>
          <p:nvPr/>
        </p:nvSpPr>
        <p:spPr>
          <a:xfrm>
            <a:off x="1323975" y="1952625"/>
            <a:ext cx="5629200" cy="67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1"/>
          <p:cNvSpPr/>
          <p:nvPr/>
        </p:nvSpPr>
        <p:spPr>
          <a:xfrm>
            <a:off x="1409700" y="1524000"/>
            <a:ext cx="37530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Draw a picture of the Dragon Chest.  </a:t>
            </a:r>
            <a:endParaRPr/>
          </a:p>
        </p:txBody>
      </p:sp>
      <p:sp>
        <p:nvSpPr>
          <p:cNvPr id="176" name="Google Shape;176;p21"/>
          <p:cNvSpPr/>
          <p:nvPr/>
        </p:nvSpPr>
        <p:spPr>
          <a:xfrm>
            <a:off x="1030550" y="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4</a:t>
            </a:r>
            <a:endParaRPr sz="1900"/>
          </a:p>
        </p:txBody>
      </p:sp>
      <p:sp>
        <p:nvSpPr>
          <p:cNvPr id="177" name="Google Shape;177;p21"/>
          <p:cNvSpPr/>
          <p:nvPr/>
        </p:nvSpPr>
        <p:spPr>
          <a:xfrm>
            <a:off x="285750" y="9512050"/>
            <a:ext cx="7173300" cy="31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Page 2</a:t>
            </a:r>
            <a:endParaRPr/>
          </a:p>
        </p:txBody>
      </p:sp>
      <p:sp>
        <p:nvSpPr>
          <p:cNvPr id="178" name="Google Shape;178;p21"/>
          <p:cNvSpPr/>
          <p:nvPr/>
        </p:nvSpPr>
        <p:spPr>
          <a:xfrm>
            <a:off x="1323975" y="5317950"/>
            <a:ext cx="5629200" cy="533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Describe Lily.</a:t>
            </a:r>
            <a:endParaRPr/>
          </a:p>
        </p:txBody>
      </p:sp>
      <p:pic>
        <p:nvPicPr>
          <p:cNvPr id="179" name="Google Shape;179;p21"/>
          <p:cNvPicPr preferRelativeResize="0"/>
          <p:nvPr/>
        </p:nvPicPr>
        <p:blipFill rotWithShape="1">
          <a:blip r:embed="rId4">
            <a:alphaModFix/>
          </a:blip>
          <a:srcRect l="13134"/>
          <a:stretch/>
        </p:blipFill>
        <p:spPr>
          <a:xfrm>
            <a:off x="1323975" y="3181225"/>
            <a:ext cx="6267449" cy="881250"/>
          </a:xfrm>
          <a:prstGeom prst="rect">
            <a:avLst/>
          </a:prstGeom>
          <a:noFill/>
          <a:ln>
            <a:noFill/>
          </a:ln>
        </p:spPr>
      </p:pic>
      <p:pic>
        <p:nvPicPr>
          <p:cNvPr id="180" name="Google Shape;180;p21"/>
          <p:cNvPicPr preferRelativeResize="0"/>
          <p:nvPr/>
        </p:nvPicPr>
        <p:blipFill rotWithShape="1">
          <a:blip r:embed="rId4">
            <a:alphaModFix/>
          </a:blip>
          <a:srcRect l="13134"/>
          <a:stretch/>
        </p:blipFill>
        <p:spPr>
          <a:xfrm>
            <a:off x="1409700" y="4468638"/>
            <a:ext cx="6267449" cy="881250"/>
          </a:xfrm>
          <a:prstGeom prst="rect">
            <a:avLst/>
          </a:prstGeom>
          <a:noFill/>
          <a:ln>
            <a:noFill/>
          </a:ln>
        </p:spPr>
      </p:pic>
      <p:pic>
        <p:nvPicPr>
          <p:cNvPr id="181" name="Google Shape;181;p21"/>
          <p:cNvPicPr preferRelativeResize="0"/>
          <p:nvPr/>
        </p:nvPicPr>
        <p:blipFill rotWithShape="1">
          <a:blip r:embed="rId5">
            <a:alphaModFix/>
          </a:blip>
          <a:srcRect l="18752"/>
          <a:stretch/>
        </p:blipFill>
        <p:spPr>
          <a:xfrm>
            <a:off x="1385887" y="5756075"/>
            <a:ext cx="6315074" cy="1457400"/>
          </a:xfrm>
          <a:prstGeom prst="rect">
            <a:avLst/>
          </a:prstGeom>
          <a:noFill/>
          <a:ln>
            <a:noFill/>
          </a:ln>
        </p:spPr>
      </p:pic>
      <p:pic>
        <p:nvPicPr>
          <p:cNvPr id="182" name="Google Shape;182;p21"/>
          <p:cNvPicPr preferRelativeResize="0"/>
          <p:nvPr/>
        </p:nvPicPr>
        <p:blipFill rotWithShape="1">
          <a:blip r:embed="rId5">
            <a:alphaModFix/>
          </a:blip>
          <a:srcRect l="18752"/>
          <a:stretch/>
        </p:blipFill>
        <p:spPr>
          <a:xfrm>
            <a:off x="1409712" y="7634063"/>
            <a:ext cx="6315074" cy="1457400"/>
          </a:xfrm>
          <a:prstGeom prst="rect">
            <a:avLst/>
          </a:prstGeom>
          <a:noFill/>
          <a:ln>
            <a:noFill/>
          </a:ln>
        </p:spPr>
      </p:pic>
      <p:sp>
        <p:nvSpPr>
          <p:cNvPr id="183" name="Google Shape;183;p21"/>
          <p:cNvSpPr/>
          <p:nvPr/>
        </p:nvSpPr>
        <p:spPr>
          <a:xfrm>
            <a:off x="4360025" y="1301300"/>
            <a:ext cx="3045300" cy="145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 name="Google Shape;184;p21"/>
          <p:cNvSpPr/>
          <p:nvPr/>
        </p:nvSpPr>
        <p:spPr>
          <a:xfrm>
            <a:off x="2219325" y="1171575"/>
            <a:ext cx="1666800" cy="247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Aidan of Oren.</a:t>
            </a:r>
            <a:endParaRPr/>
          </a:p>
        </p:txBody>
      </p:sp>
      <p:sp>
        <p:nvSpPr>
          <p:cNvPr id="185" name="Google Shape;185;p21"/>
          <p:cNvSpPr/>
          <p:nvPr/>
        </p:nvSpPr>
        <p:spPr>
          <a:xfrm>
            <a:off x="1323975" y="2788651"/>
            <a:ext cx="5629200" cy="295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Describe how elves communicate.</a:t>
            </a:r>
            <a:endParaRPr dirty="0"/>
          </a:p>
        </p:txBody>
      </p:sp>
      <p:sp>
        <p:nvSpPr>
          <p:cNvPr id="186" name="Google Shape;186;p21"/>
          <p:cNvSpPr/>
          <p:nvPr/>
        </p:nvSpPr>
        <p:spPr>
          <a:xfrm>
            <a:off x="1323975" y="4057651"/>
            <a:ext cx="5629200" cy="295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Why is McKenzie’s gift priceless?</a:t>
            </a:r>
            <a:endParaRPr dirty="0"/>
          </a:p>
        </p:txBody>
      </p:sp>
      <p:sp>
        <p:nvSpPr>
          <p:cNvPr id="187" name="Google Shape;187;p21"/>
          <p:cNvSpPr/>
          <p:nvPr/>
        </p:nvSpPr>
        <p:spPr>
          <a:xfrm>
            <a:off x="1323975" y="5202544"/>
            <a:ext cx="5629200" cy="533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do you think the wish poem means?</a:t>
            </a:r>
            <a:endParaRPr dirty="0"/>
          </a:p>
        </p:txBody>
      </p:sp>
      <p:pic>
        <p:nvPicPr>
          <p:cNvPr id="188" name="Google Shape;188;p21"/>
          <p:cNvPicPr preferRelativeResize="0"/>
          <p:nvPr/>
        </p:nvPicPr>
        <p:blipFill rotWithShape="1">
          <a:blip r:embed="rId5">
            <a:alphaModFix/>
          </a:blip>
          <a:srcRect l="18752"/>
          <a:stretch/>
        </p:blipFill>
        <p:spPr>
          <a:xfrm>
            <a:off x="1409712" y="7634063"/>
            <a:ext cx="6315074" cy="1457400"/>
          </a:xfrm>
          <a:prstGeom prst="rect">
            <a:avLst/>
          </a:prstGeom>
          <a:noFill/>
          <a:ln>
            <a:noFill/>
          </a:ln>
        </p:spPr>
      </p:pic>
      <p:pic>
        <p:nvPicPr>
          <p:cNvPr id="189" name="Google Shape;189;p21"/>
          <p:cNvPicPr preferRelativeResize="0"/>
          <p:nvPr/>
        </p:nvPicPr>
        <p:blipFill rotWithShape="1">
          <a:blip r:embed="rId5">
            <a:alphaModFix/>
          </a:blip>
          <a:srcRect l="18752"/>
          <a:stretch/>
        </p:blipFill>
        <p:spPr>
          <a:xfrm>
            <a:off x="1409712" y="7213475"/>
            <a:ext cx="6315074" cy="1457400"/>
          </a:xfrm>
          <a:prstGeom prst="rect">
            <a:avLst/>
          </a:prstGeom>
          <a:noFill/>
          <a:ln>
            <a:noFill/>
          </a:ln>
        </p:spPr>
      </p:pic>
      <p:sp>
        <p:nvSpPr>
          <p:cNvPr id="190" name="Google Shape;190;p21"/>
          <p:cNvSpPr/>
          <p:nvPr/>
        </p:nvSpPr>
        <p:spPr>
          <a:xfrm>
            <a:off x="1059825" y="7123625"/>
            <a:ext cx="326100" cy="314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p21"/>
          <p:cNvSpPr/>
          <p:nvPr/>
        </p:nvSpPr>
        <p:spPr>
          <a:xfrm>
            <a:off x="1030550" y="5877288"/>
            <a:ext cx="6672600" cy="12207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Make a little wish, hold it in your hand; kneel to the ground, and rub it in the sand.  Look up to the heavens, and there pronounce your name.  The wind will grant your wish, but you’ll never be the same.</a:t>
            </a:r>
            <a:endParaRPr/>
          </a:p>
        </p:txBody>
      </p:sp>
      <p:sp>
        <p:nvSpPr>
          <p:cNvPr id="192" name="Google Shape;192;p21"/>
          <p:cNvSpPr/>
          <p:nvPr/>
        </p:nvSpPr>
        <p:spPr>
          <a:xfrm>
            <a:off x="1030550" y="6450"/>
            <a:ext cx="3150900" cy="441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t>Lesson 4 Chapters 9-10</a:t>
            </a:r>
            <a:endParaRPr sz="19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1662</Words>
  <Application>Microsoft Office PowerPoint</Application>
  <PresentationFormat>Custom</PresentationFormat>
  <Paragraphs>263</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Times New Roman</vt:lpstr>
      <vt:lpstr>Architects Daughter</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BGA</cp:lastModifiedBy>
  <cp:revision>1</cp:revision>
  <dcterms:modified xsi:type="dcterms:W3CDTF">2025-08-08T12:10:51Z</dcterms:modified>
</cp:coreProperties>
</file>